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863" r:id="rId2"/>
    <p:sldMasterId id="2147483765" r:id="rId3"/>
    <p:sldMasterId id="2147483777" r:id="rId4"/>
    <p:sldMasterId id="2147483789" r:id="rId5"/>
    <p:sldMasterId id="2147483801" r:id="rId6"/>
    <p:sldMasterId id="2147483813" r:id="rId7"/>
    <p:sldMasterId id="2147483825" r:id="rId8"/>
    <p:sldMasterId id="2147483837" r:id="rId9"/>
    <p:sldMasterId id="2147483849" r:id="rId10"/>
  </p:sldMasterIdLst>
  <p:notesMasterIdLst>
    <p:notesMasterId r:id="rId51"/>
  </p:notesMasterIdLst>
  <p:handoutMasterIdLst>
    <p:handoutMasterId r:id="rId52"/>
  </p:handoutMasterIdLst>
  <p:sldIdLst>
    <p:sldId id="268" r:id="rId11"/>
    <p:sldId id="518" r:id="rId12"/>
    <p:sldId id="517" r:id="rId13"/>
    <p:sldId id="525" r:id="rId14"/>
    <p:sldId id="516" r:id="rId15"/>
    <p:sldId id="520" r:id="rId16"/>
    <p:sldId id="519" r:id="rId17"/>
    <p:sldId id="526" r:id="rId18"/>
    <p:sldId id="521" r:id="rId19"/>
    <p:sldId id="522" r:id="rId20"/>
    <p:sldId id="527" r:id="rId21"/>
    <p:sldId id="523" r:id="rId22"/>
    <p:sldId id="528" r:id="rId23"/>
    <p:sldId id="530" r:id="rId24"/>
    <p:sldId id="529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1" r:id="rId35"/>
    <p:sldId id="542" r:id="rId36"/>
    <p:sldId id="543" r:id="rId37"/>
    <p:sldId id="544" r:id="rId38"/>
    <p:sldId id="547" r:id="rId39"/>
    <p:sldId id="545" r:id="rId40"/>
    <p:sldId id="546" r:id="rId41"/>
    <p:sldId id="548" r:id="rId42"/>
    <p:sldId id="549" r:id="rId43"/>
    <p:sldId id="554" r:id="rId44"/>
    <p:sldId id="550" r:id="rId45"/>
    <p:sldId id="552" r:id="rId46"/>
    <p:sldId id="551" r:id="rId47"/>
    <p:sldId id="553" r:id="rId48"/>
    <p:sldId id="490" r:id="rId49"/>
    <p:sldId id="40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yant10@gmail.com" initials="j" lastIdx="1" clrIdx="0">
    <p:extLst>
      <p:ext uri="{19B8F6BF-5375-455C-9EA6-DF929625EA0E}">
        <p15:presenceInfo xmlns:p15="http://schemas.microsoft.com/office/powerpoint/2012/main" userId="19d36fed0c2790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  <a:srgbClr val="521B93"/>
    <a:srgbClr val="F3CCD4"/>
    <a:srgbClr val="FFACA3"/>
    <a:srgbClr val="F8E2F0"/>
    <a:srgbClr val="A27780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74" autoAdjust="0"/>
    <p:restoredTop sz="95807"/>
  </p:normalViewPr>
  <p:slideViewPr>
    <p:cSldViewPr snapToObjects="1">
      <p:cViewPr>
        <p:scale>
          <a:sx n="108" d="100"/>
          <a:sy n="108" d="100"/>
        </p:scale>
        <p:origin x="920" y="26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01.08.21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01.08.21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AFE15C-D57D-44B3-BB12-30607B21308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1074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/content/10.1101/2020.07.12.199554v3.full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782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475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543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3627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901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014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0647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783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0544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51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185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210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11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857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427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1549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7269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6906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547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0433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/content/10.1101/2020.07.12.199554v3.full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0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7941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1909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391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4064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8469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0257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6186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1018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2692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9908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3952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237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039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983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631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96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301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78D1-56F5-CC4B-825E-FA536440F6B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52D-1644-0448-99D6-8F1793207DDE}" type="datetime1">
              <a:rPr lang="de-CH" altLang="zh-CN" smtClean="0"/>
              <a:t>01.08.21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33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BEC-61BC-AD49-AC75-4089D3754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79368-1C18-C34A-B592-DBCDE5C2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596F2-5DD7-794D-A843-2B9CB45F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5EBE-0B06-4B44-85B2-0BA6BA86C4AB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64FD0-83A0-AC47-80A4-033B44BE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0611-9806-0546-B972-5D2DBFAC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139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D00D-C814-4A44-BC2E-D52DE7E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2A8-6E64-AD4C-A1EF-AE6C63DF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9C68B-F382-624A-924F-1CE35FA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0CE7-344D-8144-A85D-DAB343044D11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855B3-A0CD-4549-93D1-BBEE5698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BD3C8-11D0-C047-82D8-A570B4FA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464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99CC-336B-A74E-8164-CEF61567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BC101-70CC-1A47-BADA-19FD41AD1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B976-B89C-494F-BB0E-C56EB94E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0C8A-8B25-CA44-9F76-6553B10204F9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80B8-F761-734F-8A7B-FBD28CEC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BE21-D0C6-0F42-B548-126FDD88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506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9128-21B3-1843-AF28-892A74A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E7299-4632-E248-BEF9-63DEA8838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C3168-5BF8-3448-BDF0-03BAD7C11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4070-80F5-A64F-AAE6-8E3B73CE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F27-759A-8047-9466-7CE8F8A69A22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EC4D7-1FFC-0C47-8A7E-8CA94A70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3ECA1-B44F-194C-8DF1-DB0C4139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9189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B735-259E-7142-9740-629DB9DA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A2AC2-C0FA-DB44-8A90-78E1994F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80949-C4A0-6D4B-9B2D-7308C1BEF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C78E8-6836-2E4E-A6E0-8257E21F2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14A33-EC7F-174C-BAF1-6D543B86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C765A-ADA8-4340-B887-1D565041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2DBB-52E7-0344-AAEB-1109E68935A3}" type="datetime1">
              <a:rPr lang="de-CH" smtClean="0"/>
              <a:t>01.08.21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3C8EB-8181-4D47-987E-285D6086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D6B15-1066-A441-8233-20BA3003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63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431-1381-FC4E-A61D-3A94360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C7360-6C93-B542-9057-C5E5D84B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764DB-3F02-BA4A-9240-508DFFF27ABE}" type="datetime1">
              <a:rPr lang="de-CH" smtClean="0"/>
              <a:t>01.08.21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E9DD3-04E3-AA44-BB44-E312FCA3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1F569-0BF5-544E-BD94-F4F6FCEF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617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A837D-E8B7-1D44-80CC-9F149570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55A4-6A00-6C45-A9C2-823CDC5BDD05}" type="datetime1">
              <a:rPr lang="de-CH" smtClean="0"/>
              <a:t>01.08.21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44303-2ECF-3F4E-B316-246BED41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1EF2-8D9E-8847-B596-8771D886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5484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7557-DF91-F64C-B571-B0C5A3B5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37AE9-FDE9-F241-903B-A986E31E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79A42-BF8C-5842-8B29-E2578BF8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86257-DA9D-E446-9C1F-7130BCEF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87B6-3D49-2C44-92CD-9637A35EF21E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91939-6F73-2B4A-8629-B742040B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81A74-63FB-784C-BE4E-AB1B43D7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3820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5ACC-9EF6-AF4D-BBD3-C79E7083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21CC9-D0B6-0347-B2D4-99DA22444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BB2A9-0759-BB46-88BA-D563EBCEF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BC761-AC46-CE49-8874-4DC48875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292A-A192-9A48-9220-3E9012B19EEB}" type="datetime1">
              <a:rPr lang="de-CH" smtClean="0"/>
              <a:t>01.08.21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646BD-C503-6E4F-A5E4-2EC1ECB0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C76D-9427-A049-BF6F-BE3ADE0F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065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0B3F-120F-854F-8581-4B03E889818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24AA-85F5-9D46-883D-DDD75A0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702B7-C595-444D-A6F1-559C853E6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7FD3B-E8B9-C640-B896-5F6004FB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3D4E-0B60-6B4F-9ECE-CEBB94784943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52AE7-8F0E-B242-968F-CFCFC9CB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49DBC-6769-C940-BA01-D43A5738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93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6153D-4DB8-544D-9EF8-0C1C803FA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03E61-B08F-DA44-8527-642805E47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6C82F-D4B2-D14A-B641-C496BC51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EADF-57A5-E345-A23E-2EE2F4D00262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750F-B160-4C48-A73E-C5D1F782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AA79-B7F3-F84B-9D6D-E290BD5B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2865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8CE6-147A-0C47-8BF1-2C6C97A58E3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77743-A2BF-B242-8CC6-8AF451BB6AC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C3C8D-F3A6-6D44-8C19-1324DA6C054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C276-7B32-F04D-A9B0-CAB70D8476F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0F00-3AF1-7A44-AB1E-CB94AA30CAC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38C1-17E0-1341-B6ED-AA3B762E18E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4CFC-5A18-F048-ACF1-66D8A276619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prstGeom prst="rect">
            <a:avLst/>
          </a:prstGeo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D7CF-91B3-094D-8DCA-D610C8D2342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16ED-0580-6A4E-85C9-9244CDC5FD6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24F5-BDE7-E94C-AA21-CDEC7C7BC56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BCEA-AA58-0E49-A8B0-D362D0AA756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F185C-3672-A646-B449-0C51BF70D4A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34BB3-C94C-1A49-9B69-BC97A8357FD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373BC-51B9-5549-A8AB-83759C1624E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8F80-541D-DF4C-ABC6-B5428512FE8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2BB0-E42A-FB43-A118-AA621F6A867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5B6C-8823-2942-9647-4DFD713657D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89F1-3FDF-EE4C-83FA-1F1694DD392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55C-A700-DB4B-9B8E-8EFEF3A5DF1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9E60-C97B-0848-9B5B-93B3B01302A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7680-2D2E-CE43-B198-7E809E78AE8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644C-0AEF-F94E-9F67-268C544AA56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C5074-BD3F-8744-AFB5-0C1C677BC5D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55F0B-466D-BC4B-8821-908478B828A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404B-7BCD-E840-987E-F75C2D8E6B3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5D2B-2D0B-FC46-AB3E-35AF3C69C6F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A6D72F-B756-E842-8994-AB5BEE3E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0FE7-E080-FA43-9CA8-DBD0570E126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B1AD6A-CCB5-F24E-9F0E-6DB10F84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0A068B-DC59-D443-AE59-A885663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966D9-7FA7-2243-BA12-359901BE4CA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46AF8-B572-FE4A-9B06-43BD7FC9EBE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4CBE-CF05-A44A-9F0E-7FE970F34E9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0F82-9B49-E144-9F3C-609DF688B12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AF8C-00CD-ED45-AF30-032790BB47D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86E4-F07F-DA4C-AE4A-8C39612E457B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37E7-15E8-A846-97E8-19AD62F58D3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005D-98BA-FA4C-861D-3D300510DE5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175F-B12E-A347-A682-54E411956F4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F2AF-F9B9-FA46-8325-7A5C987681C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42E5-293E-8E47-964D-08D5292B4BE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BC926-8F60-B041-BC93-CE16D3A5907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B710-A54E-094E-9E4E-B6A5BA3B8FC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F4D3-E302-9A4F-93A2-E017B419C85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E34D-2B92-BF4C-88C9-1AF966D659E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CAE5-82FD-704B-BA83-1C2946160F8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89CD-03C7-6F41-90B7-64AE18901A6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635A-F681-8742-A6BB-49D9FFE115A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5E57-809D-0B44-9711-F0BE14EB7EA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0DD7-6492-6B49-911F-F79A1304D6E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D79F-CD40-7B4C-991E-D5702D0616A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0A1D0-222D-EC44-80EC-954407294D68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270E-B5DC-214C-A45F-80935D7B02D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8F90-301A-144F-B551-FAADDFB6365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7F8E-EC71-EE4F-9A65-D27734F7369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08882-912D-1E4C-AC33-C82B2007749E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FC6-ACBD-5047-ACD6-5A6FFC39278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9A67-2A9B-D446-BA91-4DBC96C0834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9DD94-8C39-B047-9874-A73C60AAB80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46CD-3E43-3348-A458-5D4353BABE5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E9-8EF8-FF45-A2B1-72F51CF8BAF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2969-C541-A746-B152-9C9F0771C58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A783-FF2B-2947-B66D-4EC2A88C7B2A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0741-E5AC-D04A-807C-75D9CDFA219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999B-C2F4-CC4A-AFA9-75789C23DC24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676E-C2AB-D74B-A834-00B391D52A6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AFC9E-993E-714B-90F2-A22F0C67D2A3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AB4F-3FD2-9C4E-9CFC-759D0FD0D2E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2C033-CE2F-6742-919B-744619C589E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43E-A81D-6A45-B471-124D14726A5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D19-5711-B84A-9A33-394ED1663865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3ADB-8EDD-494F-A5BE-8BBA67EC5FB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1F2A-20D0-0746-B06D-385CCE783650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89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16632"/>
            <a:ext cx="11897959" cy="383505"/>
            <a:chOff x="144463" y="116632"/>
            <a:chExt cx="11897959" cy="38350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16632"/>
              <a:ext cx="11896725" cy="311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332656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332656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489080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5D0C157-AB97-174B-9F96-EAA9BBA90F0C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49761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489080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48908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48908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" y="188640"/>
            <a:ext cx="892445" cy="145576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4A95B8E-21D2-3B41-9776-BEEEB2D8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9A03D3B-639E-AE48-BE00-EDA1B4DA5317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B9FDD-D13A-854F-A3EF-3AD0194C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3580-FF2D-1A40-9A1C-65BC2AF08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5F417-586D-5B4F-A30C-C08AEAE47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47FE4-0B26-A343-864B-2CF3F82C6734}" type="datetime1">
              <a:rPr lang="de-CH" smtClean="0"/>
              <a:t>01.08.21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37EB-7013-8B48-8D39-45DB9F39F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Jinyan Tao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4C540-5F2D-3F4E-8F85-910E622F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0DBB-8123-0A41-8767-8CCFF8B9927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655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B0187E7-C84B-264D-ABCE-CF37D0BA85CF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47EE5B1-C01E-D74A-9C50-04E84E9C8EA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18BAD32-C6F7-C746-AB77-8FBECAF0BF4D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55802A-9B7B-7249-B48E-B040612DFD71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B05EAE5-CA0C-424E-A104-BB9B13235826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AF68274-9195-C841-BA70-3DF0610851E2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229F21-B735-7F40-97CF-E12D2AD076B9}" type="datetime1">
              <a:rPr lang="de-CH" smtClean="0"/>
              <a:t>01.08.21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Jinyan Tao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777136" y="3961278"/>
            <a:ext cx="540437" cy="109884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 defTabSz="914034">
              <a:lnSpc>
                <a:spcPct val="130000"/>
              </a:lnSpc>
              <a:defRPr/>
            </a:pPr>
            <a:r>
              <a:rPr lang="en-US" altLang="zh-CN" sz="5498" kern="0" dirty="0">
                <a:solidFill>
                  <a:schemeClr val="bg1"/>
                </a:solidFill>
                <a:latin typeface="Eras Light ITC" panose="020B0402030504020804" pitchFamily="34" charset="0"/>
              </a:rPr>
              <a:t>T</a:t>
            </a:r>
            <a:endParaRPr lang="zh-CN" altLang="en-US" sz="5498" kern="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D22A4-BB1A-CC40-B7E9-BFAED40A1496}"/>
              </a:ext>
            </a:extLst>
          </p:cNvPr>
          <p:cNvSpPr/>
          <p:nvPr/>
        </p:nvSpPr>
        <p:spPr>
          <a:xfrm>
            <a:off x="2853259" y="22048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sz="2400" b="1" dirty="0"/>
              <a:t>Interview Case Study – Engineering Trastuzumab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C592-DC6C-CD41-86F8-C4720A5DC27F}"/>
              </a:ext>
            </a:extLst>
          </p:cNvPr>
          <p:cNvSpPr txBox="1"/>
          <p:nvPr/>
        </p:nvSpPr>
        <p:spPr>
          <a:xfrm>
            <a:off x="5071872" y="3572256"/>
            <a:ext cx="168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By: Jinyan Tao</a:t>
            </a:r>
          </a:p>
        </p:txBody>
      </p:sp>
    </p:spTree>
    <p:extLst>
      <p:ext uri="{BB962C8B-B14F-4D97-AF65-F5344CB8AC3E}">
        <p14:creationId xmlns:p14="http://schemas.microsoft.com/office/powerpoint/2010/main" val="300079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-459109" y="1222573"/>
            <a:ext cx="1060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2" indent="-400050">
              <a:buFont typeface="+mj-lt"/>
              <a:buAutoNum type="romanUcPeriod"/>
            </a:pPr>
            <a:r>
              <a:rPr lang="en-GB" dirty="0"/>
              <a:t>Natural language processing (NLP) approach to learn </a:t>
            </a:r>
            <a:r>
              <a:rPr lang="en-GB" dirty="0">
                <a:solidFill>
                  <a:srgbClr val="C00000"/>
                </a:solidFill>
              </a:rPr>
              <a:t>1024-vector</a:t>
            </a:r>
            <a:r>
              <a:rPr lang="en-GB" dirty="0"/>
              <a:t> numeric representation for each sequence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Positional one-hot encoding deriving </a:t>
            </a:r>
            <a:r>
              <a:rPr lang="en-GB" dirty="0">
                <a:solidFill>
                  <a:srgbClr val="C00000"/>
                </a:solidFill>
              </a:rPr>
              <a:t>15 X 20 matrix</a:t>
            </a:r>
            <a:r>
              <a:rPr lang="en-GB" dirty="0"/>
              <a:t> to represent each sequence</a:t>
            </a:r>
          </a:p>
          <a:p>
            <a:pPr marL="1314450" lvl="2" indent="-400050">
              <a:buFont typeface="+mj-lt"/>
              <a:buAutoNum type="romanU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06F83-39BF-2344-B396-0B121EB98CD2}"/>
              </a:ext>
            </a:extLst>
          </p:cNvPr>
          <p:cNvSpPr txBox="1"/>
          <p:nvPr/>
        </p:nvSpPr>
        <p:spPr>
          <a:xfrm>
            <a:off x="404987" y="853241"/>
            <a:ext cx="570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</a:t>
            </a:r>
            <a:r>
              <a:rPr lang="en-CH" dirty="0"/>
              <a:t>wo feature engineering appraoches were selected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0EF4B-5DD7-1E46-B0E5-969EF2E1B349}"/>
              </a:ext>
            </a:extLst>
          </p:cNvPr>
          <p:cNvSpPr txBox="1"/>
          <p:nvPr/>
        </p:nvSpPr>
        <p:spPr>
          <a:xfrm>
            <a:off x="1085214" y="2259092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NLP-based representation learning</a:t>
            </a:r>
            <a:r>
              <a:rPr lang="en-CH" sz="1600" baseline="30000" dirty="0"/>
              <a:t>1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29D26-5607-3E4E-A1F4-76F3AAE17434}"/>
              </a:ext>
            </a:extLst>
          </p:cNvPr>
          <p:cNvSpPr txBox="1"/>
          <p:nvPr/>
        </p:nvSpPr>
        <p:spPr>
          <a:xfrm>
            <a:off x="7030716" y="2156331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ositional one-hot encoding</a:t>
            </a:r>
            <a:r>
              <a:rPr lang="en-CH" sz="1600" baseline="30000" dirty="0"/>
              <a:t>2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DCCAC-2667-ED46-8D5E-0D84203778B4}"/>
              </a:ext>
            </a:extLst>
          </p:cNvPr>
          <p:cNvSpPr txBox="1"/>
          <p:nvPr/>
        </p:nvSpPr>
        <p:spPr>
          <a:xfrm>
            <a:off x="0" y="6469886"/>
            <a:ext cx="1030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 dirty="0"/>
              <a:t>[1]</a:t>
            </a:r>
            <a:r>
              <a:rPr lang="en-GB" sz="700" dirty="0"/>
              <a:t> A. </a:t>
            </a:r>
            <a:r>
              <a:rPr lang="en-GB" sz="700" dirty="0" err="1"/>
              <a:t>Elnaggar</a:t>
            </a:r>
            <a:r>
              <a:rPr lang="en-GB" sz="700" dirty="0"/>
              <a:t> </a:t>
            </a:r>
            <a:r>
              <a:rPr lang="en-GB" sz="700" i="1" dirty="0"/>
              <a:t>et al</a:t>
            </a:r>
            <a:r>
              <a:rPr lang="en-GB" sz="700" dirty="0"/>
              <a:t>., "</a:t>
            </a:r>
            <a:r>
              <a:rPr lang="en-GB" sz="700" dirty="0" err="1"/>
              <a:t>ProtTrans</a:t>
            </a:r>
            <a:r>
              <a:rPr lang="en-GB" sz="700" dirty="0"/>
              <a:t>: Towards Cracking the Language of </a:t>
            </a:r>
            <a:r>
              <a:rPr lang="en-GB" sz="700" dirty="0" err="1"/>
              <a:t>Lifes</a:t>
            </a:r>
            <a:r>
              <a:rPr lang="en-GB" sz="700" dirty="0"/>
              <a:t> Code Through Self-Supervised Deep Learning and High Performance Computing," in </a:t>
            </a:r>
            <a:r>
              <a:rPr lang="en-GB" sz="700" i="1" dirty="0"/>
              <a:t>IEEE Transactions on Pattern Analysis and Machine Intelligence</a:t>
            </a:r>
            <a:r>
              <a:rPr lang="en-GB" sz="700" dirty="0"/>
              <a:t>, </a:t>
            </a:r>
            <a:r>
              <a:rPr lang="en-GB" sz="700" dirty="0" err="1"/>
              <a:t>doi</a:t>
            </a:r>
            <a:r>
              <a:rPr lang="en-GB" sz="700" dirty="0"/>
              <a:t>: 10.1109/TPAMI.2021.3095381.</a:t>
            </a:r>
          </a:p>
          <a:p>
            <a:r>
              <a:rPr lang="en-GB" sz="700" dirty="0"/>
              <a:t>[2] Mason, D.M., </a:t>
            </a:r>
            <a:r>
              <a:rPr lang="en-GB" sz="700" dirty="0" err="1"/>
              <a:t>Friedensohn</a:t>
            </a:r>
            <a:r>
              <a:rPr lang="en-GB" sz="700" dirty="0"/>
              <a:t>, S., Weber, C.R. </a:t>
            </a:r>
            <a:r>
              <a:rPr lang="en-GB" sz="700" i="1" dirty="0"/>
              <a:t>et al.</a:t>
            </a:r>
            <a:r>
              <a:rPr lang="en-GB" sz="700" dirty="0"/>
              <a:t> Optimization of therapeutic antibodies by predicting antigen specificity from antibody sequence via deep learning. </a:t>
            </a:r>
            <a:r>
              <a:rPr lang="en-GB" sz="700" i="1" dirty="0"/>
              <a:t>Nat Biomed </a:t>
            </a:r>
            <a:r>
              <a:rPr lang="en-GB" sz="700" i="1" dirty="0" err="1"/>
              <a:t>Eng</a:t>
            </a:r>
            <a:r>
              <a:rPr lang="en-GB" sz="700" dirty="0"/>
              <a:t> </a:t>
            </a:r>
            <a:r>
              <a:rPr lang="en-GB" sz="700" b="1" dirty="0"/>
              <a:t>5, </a:t>
            </a:r>
            <a:r>
              <a:rPr lang="en-GB" sz="700" dirty="0"/>
              <a:t>600–612 (2021).</a:t>
            </a:r>
            <a:endParaRPr lang="en-CH" sz="7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447D5C-F0D3-7446-9475-2EC8EBAE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1" y="2796676"/>
            <a:ext cx="4970059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9020CE9-890D-F146-B74F-08B7535B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4817"/>
              </p:ext>
            </p:extLst>
          </p:nvPr>
        </p:nvGraphicFramePr>
        <p:xfrm>
          <a:off x="6596171" y="2795736"/>
          <a:ext cx="238865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865">
                  <a:extLst>
                    <a:ext uri="{9D8B030D-6E8A-4147-A177-3AD203B41FA5}">
                      <a16:colId xmlns:a16="http://schemas.microsoft.com/office/drawing/2014/main" val="1981259560"/>
                    </a:ext>
                  </a:extLst>
                </a:gridCol>
              </a:tblGrid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83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6888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832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29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7675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4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41131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0416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9572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371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622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89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29316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0415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8352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3D7525-E6F5-6442-BD5F-99741AD0D16F}"/>
              </a:ext>
            </a:extLst>
          </p:cNvPr>
          <p:cNvSpPr txBox="1"/>
          <p:nvPr/>
        </p:nvSpPr>
        <p:spPr>
          <a:xfrm>
            <a:off x="7168896" y="41574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=&gt; 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F3F38A2-40A0-7F44-B734-5F43D69A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08860"/>
              </p:ext>
            </p:extLst>
          </p:nvPr>
        </p:nvGraphicFramePr>
        <p:xfrm>
          <a:off x="7613794" y="2796093"/>
          <a:ext cx="3232353" cy="369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418">
                  <a:extLst>
                    <a:ext uri="{9D8B030D-6E8A-4147-A177-3AD203B41FA5}">
                      <a16:colId xmlns:a16="http://schemas.microsoft.com/office/drawing/2014/main" val="922112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29764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3314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711282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5502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2911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50274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0963322"/>
                    </a:ext>
                  </a:extLst>
                </a:gridCol>
                <a:gridCol w="571836">
                  <a:extLst>
                    <a:ext uri="{9D8B030D-6E8A-4147-A177-3AD203B41FA5}">
                      <a16:colId xmlns:a16="http://schemas.microsoft.com/office/drawing/2014/main" val="1645585791"/>
                    </a:ext>
                  </a:extLst>
                </a:gridCol>
                <a:gridCol w="250444">
                  <a:extLst>
                    <a:ext uri="{9D8B030D-6E8A-4147-A177-3AD203B41FA5}">
                      <a16:colId xmlns:a16="http://schemas.microsoft.com/office/drawing/2014/main" val="2242441037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33167865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6208987"/>
                    </a:ext>
                  </a:extLst>
                </a:gridCol>
                <a:gridCol w="255181">
                  <a:extLst>
                    <a:ext uri="{9D8B030D-6E8A-4147-A177-3AD203B41FA5}">
                      <a16:colId xmlns:a16="http://schemas.microsoft.com/office/drawing/2014/main" val="3615155811"/>
                    </a:ext>
                  </a:extLst>
                </a:gridCol>
              </a:tblGrid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36791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43233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030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9479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5426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054747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0095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5828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37508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51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462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395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528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1795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52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5BA8955-C9C1-4F4B-87E5-EEB911C267EE}"/>
              </a:ext>
            </a:extLst>
          </p:cNvPr>
          <p:cNvSpPr txBox="1"/>
          <p:nvPr/>
        </p:nvSpPr>
        <p:spPr>
          <a:xfrm>
            <a:off x="7592879" y="2534661"/>
            <a:ext cx="334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A   C   D  E   F  G   B  J  MLQRS  T    V  W  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BF554-DE76-2747-BE6C-D12D60D69BA3}"/>
              </a:ext>
            </a:extLst>
          </p:cNvPr>
          <p:cNvSpPr txBox="1"/>
          <p:nvPr/>
        </p:nvSpPr>
        <p:spPr>
          <a:xfrm>
            <a:off x="4221411" y="4526804"/>
            <a:ext cx="1512168" cy="7023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5617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5013499" y="270892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36304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NLP-learned &amp; one-hot encoded representations: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one-hot encoding outperforms NLP-learned representations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 err="1"/>
              <a:t>train:test</a:t>
            </a:r>
            <a:r>
              <a:rPr lang="en-GB" sz="1600" dirty="0"/>
              <a:t>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1024-dimensional feature vector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F</a:t>
            </a:r>
            <a:r>
              <a:rPr lang="en-CH" dirty="0"/>
              <a:t>lattened to 300-d vector for algorithmic convenience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Parameters tuned by g</a:t>
            </a:r>
            <a:r>
              <a:rPr lang="en-CH" sz="1600" dirty="0"/>
              <a:t>rid-search </a:t>
            </a:r>
            <a:endParaRPr lang="en-GB" sz="1600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10-fold c</a:t>
            </a:r>
            <a:r>
              <a:rPr lang="en-CH" sz="1600" dirty="0"/>
              <a:t>ross-validated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2CE685-121C-054E-9EE5-FBCDB15B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17" y="1473546"/>
            <a:ext cx="4725943" cy="34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7173739" y="122039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10-fold cross validated results</a:t>
            </a:r>
            <a:endParaRPr lang="en-CH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8212A11-D6CE-1849-8266-C2FFF627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19" y="4826876"/>
            <a:ext cx="2033269" cy="19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7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NLP-learned &amp; one-hot encoded representations: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one-hot encoding (OHE) outperforms NLP-learned representations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 err="1"/>
              <a:t>train:test</a:t>
            </a:r>
            <a:r>
              <a:rPr lang="en-GB" sz="1600" dirty="0"/>
              <a:t>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1024-dimensional feature vector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F</a:t>
            </a:r>
            <a:r>
              <a:rPr lang="en-CH" dirty="0"/>
              <a:t>lattened to 300-d vector for algorithmic convenience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Parameters tuned by g</a:t>
            </a:r>
            <a:r>
              <a:rPr lang="en-CH" sz="1600" dirty="0"/>
              <a:t>rid-search </a:t>
            </a:r>
            <a:endParaRPr lang="en-GB" sz="1600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10-fold c</a:t>
            </a:r>
            <a:r>
              <a:rPr lang="en-CH" sz="1600" dirty="0"/>
              <a:t>ross-validated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8165937" y="1285536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result</a:t>
            </a:r>
            <a:endParaRPr lang="en-CH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38A0FFF7-ED96-F446-B395-178D6EA5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54" y="3092775"/>
            <a:ext cx="2844522" cy="27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87D00-8E05-6C46-A3DD-5327CF5E3813}"/>
              </a:ext>
            </a:extLst>
          </p:cNvPr>
          <p:cNvSpPr txBox="1"/>
          <p:nvPr/>
        </p:nvSpPr>
        <p:spPr>
          <a:xfrm>
            <a:off x="6388688" y="290801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</a:t>
            </a:r>
            <a:r>
              <a:rPr lang="en-CH" sz="1400" dirty="0"/>
              <a:t>ne-hot encoded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8F4B025-2225-4B48-8B87-3430690F5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/>
          <a:stretch/>
        </p:blipFill>
        <p:spPr bwMode="auto">
          <a:xfrm>
            <a:off x="9196402" y="3106217"/>
            <a:ext cx="2391695" cy="257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D93213-FBB7-4A47-927C-2929B12CDFE1}"/>
              </a:ext>
            </a:extLst>
          </p:cNvPr>
          <p:cNvSpPr txBox="1"/>
          <p:nvPr/>
        </p:nvSpPr>
        <p:spPr>
          <a:xfrm>
            <a:off x="9896571" y="2906176"/>
            <a:ext cx="1325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NLP approach</a:t>
            </a:r>
            <a:endParaRPr lang="en-CH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60EA8-F12F-DB4E-9945-89415D626AB3}"/>
              </a:ext>
            </a:extLst>
          </p:cNvPr>
          <p:cNvSpPr txBox="1"/>
          <p:nvPr/>
        </p:nvSpPr>
        <p:spPr>
          <a:xfrm>
            <a:off x="5819174" y="5823672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956013"/>
                </a:solidFill>
              </a:rPr>
              <a:t>Therefore, positional one-hot encoder</a:t>
            </a:r>
            <a:r>
              <a:rPr lang="en-CH" dirty="0">
                <a:solidFill>
                  <a:srgbClr val="956013"/>
                </a:solidFill>
              </a:rPr>
              <a:t> </a:t>
            </a:r>
            <a:r>
              <a:rPr lang="en-CH" dirty="0"/>
              <a:t>was seleceted to </a:t>
            </a:r>
          </a:p>
          <a:p>
            <a:r>
              <a:rPr lang="en-CH" dirty="0"/>
              <a:t>benchmark CNN performance</a:t>
            </a:r>
          </a:p>
        </p:txBody>
      </p:sp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5544F189-9D45-C442-888C-21D6BC3AB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90826"/>
              </p:ext>
            </p:extLst>
          </p:nvPr>
        </p:nvGraphicFramePr>
        <p:xfrm>
          <a:off x="6233403" y="1700887"/>
          <a:ext cx="5473263" cy="9296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421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1824421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824421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09879">
                <a:tc>
                  <a:txBody>
                    <a:bodyPr/>
                    <a:lstStyle/>
                    <a:p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Test - F</a:t>
                      </a:r>
                      <a:r>
                        <a:rPr lang="en-CH" sz="1400" dirty="0"/>
                        <a:t>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</a:t>
                      </a:r>
                      <a:r>
                        <a:rPr lang="en-CH" sz="1400" dirty="0"/>
                        <a:t>est -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309879">
                <a:tc>
                  <a:txBody>
                    <a:bodyPr/>
                    <a:lstStyle/>
                    <a:p>
                      <a:r>
                        <a:rPr lang="en-GB" sz="1400" dirty="0"/>
                        <a:t>NLP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309879">
                <a:tc>
                  <a:txBody>
                    <a:bodyPr/>
                    <a:lstStyle/>
                    <a:p>
                      <a:r>
                        <a:rPr lang="en-CH" sz="1400"/>
                        <a:t>OHE</a:t>
                      </a:r>
                      <a:endParaRPr lang="en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400" dirty="0"/>
                        <a:t>0.968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69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 Res-CNN &amp; Vanilla 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93F26-7965-C24C-9BE6-784C702C875B}"/>
              </a:ext>
            </a:extLst>
          </p:cNvPr>
          <p:cNvSpPr txBox="1"/>
          <p:nvPr/>
        </p:nvSpPr>
        <p:spPr>
          <a:xfrm>
            <a:off x="2720673" y="107725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Res-CNN</a:t>
            </a:r>
            <a:r>
              <a:rPr lang="en-CH" baseline="30000" dirty="0"/>
              <a:t>1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BD74-B4CD-AB41-849D-A1EF00B78AE8}"/>
              </a:ext>
            </a:extLst>
          </p:cNvPr>
          <p:cNvSpPr txBox="1"/>
          <p:nvPr/>
        </p:nvSpPr>
        <p:spPr>
          <a:xfrm>
            <a:off x="8410728" y="1024925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Vannilla CNN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BC8D7C8-E0FF-CB49-BA37-8BCB657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8"/>
          <a:stretch/>
        </p:blipFill>
        <p:spPr bwMode="auto">
          <a:xfrm>
            <a:off x="312258" y="1791886"/>
            <a:ext cx="6133150" cy="27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59EC4-B21C-DC48-AD53-5251D1E5C900}"/>
              </a:ext>
            </a:extLst>
          </p:cNvPr>
          <p:cNvSpPr txBox="1"/>
          <p:nvPr/>
        </p:nvSpPr>
        <p:spPr>
          <a:xfrm>
            <a:off x="0" y="6662946"/>
            <a:ext cx="922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600" dirty="0"/>
              <a:t>[1]</a:t>
            </a:r>
            <a:r>
              <a:rPr lang="en-GB" sz="600" dirty="0"/>
              <a:t> Maxwell L. </a:t>
            </a:r>
            <a:r>
              <a:rPr lang="en-GB" sz="600" dirty="0" err="1"/>
              <a:t>Bileschi</a:t>
            </a:r>
            <a:r>
              <a:rPr lang="en-GB" sz="600" dirty="0"/>
              <a:t>, David Belanger, Drew Bryant, Theo Sanderson, Brandon Carter, D. Sculley, Mark A. </a:t>
            </a:r>
            <a:r>
              <a:rPr lang="en-GB" sz="600" dirty="0" err="1"/>
              <a:t>DePristo</a:t>
            </a:r>
            <a:r>
              <a:rPr lang="en-GB" sz="600" dirty="0"/>
              <a:t>, Lucy J. Colwell </a:t>
            </a:r>
            <a:r>
              <a:rPr lang="en-GB" sz="600" dirty="0" err="1"/>
              <a:t>bioRxiv</a:t>
            </a:r>
            <a:r>
              <a:rPr lang="en-GB" sz="600" dirty="0"/>
              <a:t> 626507; </a:t>
            </a:r>
            <a:r>
              <a:rPr lang="en-GB" sz="600" dirty="0" err="1"/>
              <a:t>doi</a:t>
            </a:r>
            <a:r>
              <a:rPr lang="en-GB" sz="600" dirty="0"/>
              <a:t>: https://</a:t>
            </a:r>
            <a:r>
              <a:rPr lang="en-GB" sz="600" dirty="0" err="1"/>
              <a:t>doi.org</a:t>
            </a:r>
            <a:r>
              <a:rPr lang="en-GB" sz="600" dirty="0"/>
              <a:t>/10.1101/626507</a:t>
            </a:r>
          </a:p>
          <a:p>
            <a:endParaRPr lang="en-CH" sz="600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85C0973-15EB-784C-BB31-03DA19A87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28" y="2222600"/>
            <a:ext cx="4481770" cy="2335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3F591-C30A-D348-BB5F-8814DC1B3640}"/>
              </a:ext>
            </a:extLst>
          </p:cNvPr>
          <p:cNvSpPr txBox="1"/>
          <p:nvPr/>
        </p:nvSpPr>
        <p:spPr>
          <a:xfrm>
            <a:off x="10380048" y="3861048"/>
            <a:ext cx="124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P(binder)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C10B5-357D-A04B-9728-516D408D1FF6}"/>
              </a:ext>
            </a:extLst>
          </p:cNvPr>
          <p:cNvSpPr txBox="1"/>
          <p:nvPr/>
        </p:nvSpPr>
        <p:spPr>
          <a:xfrm>
            <a:off x="7362126" y="4938023"/>
            <a:ext cx="4631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Simple architecture: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</a:t>
            </a:r>
            <a:r>
              <a:rPr lang="en-CH" sz="1400" dirty="0"/>
              <a:t>wo convolution + max pooling layers</a:t>
            </a:r>
          </a:p>
          <a:p>
            <a:pPr marL="742950" lvl="1" indent="-285750">
              <a:buFontTx/>
              <a:buChar char="-"/>
            </a:pPr>
            <a:r>
              <a:rPr lang="en-GB" sz="1400" dirty="0"/>
              <a:t>E</a:t>
            </a:r>
            <a:r>
              <a:rPr lang="en-CH" sz="1400" dirty="0"/>
              <a:t>xtract spatial features and reserve spatial relationships (fits AA sequence structure)</a:t>
            </a:r>
          </a:p>
          <a:p>
            <a:r>
              <a:rPr lang="en-CH" sz="1400" dirty="0"/>
              <a:t>- </a:t>
            </a:r>
            <a:r>
              <a:rPr lang="en-GB" sz="1400" dirty="0"/>
              <a:t>Two dense layers with batch normalization and dropouts</a:t>
            </a:r>
            <a:endParaRPr lang="en-CH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6A429-3451-C247-AB76-B909FA257C4D}"/>
              </a:ext>
            </a:extLst>
          </p:cNvPr>
          <p:cNvSpPr txBox="1"/>
          <p:nvPr/>
        </p:nvSpPr>
        <p:spPr>
          <a:xfrm rot="16200000">
            <a:off x="7387133" y="2555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86C124-5CF5-A846-B138-906E7429E3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47900" r="31931" b="23750"/>
          <a:stretch/>
        </p:blipFill>
        <p:spPr>
          <a:xfrm>
            <a:off x="7064921" y="1478559"/>
            <a:ext cx="963742" cy="108420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222B0BB-C70A-A445-967E-CD0D85FAF95F}"/>
              </a:ext>
            </a:extLst>
          </p:cNvPr>
          <p:cNvSpPr/>
          <p:nvPr/>
        </p:nvSpPr>
        <p:spPr>
          <a:xfrm>
            <a:off x="139798" y="935245"/>
            <a:ext cx="6478070" cy="5562369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F59499-C733-6149-9D1B-1C5C959D0898}"/>
              </a:ext>
            </a:extLst>
          </p:cNvPr>
          <p:cNvSpPr txBox="1"/>
          <p:nvPr/>
        </p:nvSpPr>
        <p:spPr>
          <a:xfrm>
            <a:off x="1460942" y="4915936"/>
            <a:ext cx="47724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</a:t>
            </a:r>
            <a:r>
              <a:rPr lang="en-CH" sz="1400" dirty="0"/>
              <a:t>daptation: </a:t>
            </a:r>
          </a:p>
          <a:p>
            <a:pPr marL="285750" indent="-285750">
              <a:buFontTx/>
              <a:buChar char="-"/>
            </a:pPr>
            <a:r>
              <a:rPr lang="en-CH" sz="1400" dirty="0"/>
              <a:t>keep residual blocks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K</a:t>
            </a:r>
            <a:r>
              <a:rPr lang="en-CH" sz="1400" dirty="0"/>
              <a:t>eep dilated convolution : increase receptive field size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Keep AA sequence input only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</a:t>
            </a:r>
            <a:r>
              <a:rPr lang="en-CH" sz="1400" dirty="0"/>
              <a:t>emove meta data of AA sequences</a:t>
            </a:r>
          </a:p>
          <a:p>
            <a:endParaRPr lang="en-CH" sz="14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51862F-2356-8B42-9DBB-1E018492016D}"/>
              </a:ext>
            </a:extLst>
          </p:cNvPr>
          <p:cNvSpPr/>
          <p:nvPr/>
        </p:nvSpPr>
        <p:spPr>
          <a:xfrm>
            <a:off x="6885707" y="935246"/>
            <a:ext cx="5190803" cy="55623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3981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sz="2200" b="1" dirty="0">
                <a:solidFill>
                  <a:srgbClr val="9560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Res-CNN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slightly </a:t>
            </a:r>
            <a:r>
              <a:rPr lang="en-US" altLang="zh-CN" sz="2200" b="1" dirty="0">
                <a:solidFill>
                  <a:srgbClr val="9560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outperforms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vanilla CNN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3204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3725 binding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 3620 non-binding sequences</a:t>
            </a:r>
          </a:p>
          <a:p>
            <a:pPr lvl="1"/>
            <a:r>
              <a:rPr lang="en-GB" sz="1600" dirty="0"/>
              <a:t>Train : validation : test = 60:20:20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pPr marL="285750" indent="-285750">
              <a:buFontTx/>
              <a:buChar char="-"/>
            </a:pPr>
            <a:endParaRPr lang="en-GB" sz="1600" b="1" dirty="0">
              <a:solidFill>
                <a:srgbClr val="A8322D"/>
              </a:solidFill>
            </a:endParaRP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ResCNN &amp; 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</a:t>
            </a:r>
            <a:r>
              <a:rPr lang="en-CH" sz="1600" dirty="0"/>
              <a:t>rained for 200 epochs with early stopping and regularization </a:t>
            </a:r>
          </a:p>
          <a:p>
            <a:endParaRPr lang="en-GB" sz="1600" b="1" dirty="0"/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dirty="0"/>
              <a:t>Binary entropy loss</a:t>
            </a:r>
            <a:endParaRPr lang="en-CH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F1, accuracy score</a:t>
            </a:r>
            <a:endParaRPr lang="en-CH" sz="1600" dirty="0"/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43F7627A-085F-4C4B-A7E7-5BB6A48B8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958099"/>
              </p:ext>
            </p:extLst>
          </p:nvPr>
        </p:nvGraphicFramePr>
        <p:xfrm>
          <a:off x="5434893" y="1916832"/>
          <a:ext cx="609361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1206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- F</a:t>
                      </a:r>
                      <a:r>
                        <a:rPr lang="en-CH" dirty="0"/>
                        <a:t>1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  <a:r>
                        <a:rPr lang="en-CH" dirty="0"/>
                        <a:t>est -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Vanilla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0.9626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pic>
        <p:nvPicPr>
          <p:cNvPr id="14340" name="Picture 4">
            <a:extLst>
              <a:ext uri="{FF2B5EF4-FFF2-40B4-BE49-F238E27FC236}">
                <a16:creationId xmlns:a16="http://schemas.microsoft.com/office/drawing/2014/main" id="{B52F3809-10EF-434B-B7C4-563A0D3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74" y="3861690"/>
            <a:ext cx="2885976" cy="27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3E24940-C53A-DF42-ADF0-ECE4E8CF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/>
          <a:stretch/>
        </p:blipFill>
        <p:spPr bwMode="auto">
          <a:xfrm>
            <a:off x="8799723" y="3853155"/>
            <a:ext cx="2554423" cy="27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EC875-B18A-5846-A921-E925E68D1EF6}"/>
              </a:ext>
            </a:extLst>
          </p:cNvPr>
          <p:cNvSpPr txBox="1"/>
          <p:nvPr/>
        </p:nvSpPr>
        <p:spPr>
          <a:xfrm>
            <a:off x="6228464" y="35769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Res-CNN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B6D260-2510-3E4D-A441-67FD6D8154C6}"/>
              </a:ext>
            </a:extLst>
          </p:cNvPr>
          <p:cNvSpPr txBox="1"/>
          <p:nvPr/>
        </p:nvSpPr>
        <p:spPr>
          <a:xfrm>
            <a:off x="9632773" y="357691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CH" dirty="0"/>
              <a:t>anilla CNN</a:t>
            </a:r>
          </a:p>
        </p:txBody>
      </p:sp>
    </p:spTree>
    <p:extLst>
      <p:ext uri="{BB962C8B-B14F-4D97-AF65-F5344CB8AC3E}">
        <p14:creationId xmlns:p14="http://schemas.microsoft.com/office/powerpoint/2010/main" val="51953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141426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vanilla CNN architecture training history shows train loss approaches 0 with more epochs, validation loss oscillates after epoch 20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A0DC5D0-2ECB-4D46-A23D-03BCC0D7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6" y="1933439"/>
            <a:ext cx="10172675" cy="45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5D7BA-F933-7048-AFCB-97EC3E8E3403}"/>
              </a:ext>
            </a:extLst>
          </p:cNvPr>
          <p:cNvSpPr txBox="1"/>
          <p:nvPr/>
        </p:nvSpPr>
        <p:spPr>
          <a:xfrm>
            <a:off x="5616565" y="616091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202291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21753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with one-hot encoded representation: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Res-CNN architecture training history shows train loss approaches 0 with more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epochs, validation loss keep decreasing with accuracy reaching plateau after epoch 50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55A8EAF-DB17-6F43-81AE-C3297AE0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40" y="1773621"/>
            <a:ext cx="10130758" cy="45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2E916-0117-EB4D-BBB8-300BA7685339}"/>
              </a:ext>
            </a:extLst>
          </p:cNvPr>
          <p:cNvSpPr txBox="1"/>
          <p:nvPr/>
        </p:nvSpPr>
        <p:spPr>
          <a:xfrm>
            <a:off x="5904198" y="619111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3881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r>
              <a:rPr lang="en-CH" dirty="0"/>
              <a:t>1. </a:t>
            </a:r>
            <a:r>
              <a:rPr lang="en-GB" dirty="0">
                <a:solidFill>
                  <a:srgbClr val="00B050"/>
                </a:solidFill>
              </a:rPr>
              <a:t>H</a:t>
            </a:r>
            <a:r>
              <a:rPr lang="en-CH" dirty="0">
                <a:solidFill>
                  <a:srgbClr val="00B050"/>
                </a:solidFill>
              </a:rPr>
              <a:t>ighly </a:t>
            </a:r>
            <a:r>
              <a:rPr lang="en-GB" dirty="0">
                <a:solidFill>
                  <a:srgbClr val="00B050"/>
                </a:solidFill>
              </a:rPr>
              <a:t>a</a:t>
            </a:r>
            <a:r>
              <a:rPr lang="en-CH" dirty="0">
                <a:solidFill>
                  <a:srgbClr val="00B050"/>
                </a:solidFill>
              </a:rPr>
              <a:t>ccurate prediction </a:t>
            </a:r>
            <a:r>
              <a:rPr lang="en-CH" dirty="0"/>
              <a:t>of binding status of Trastuzumab can be achieved: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Highest: with</a:t>
            </a:r>
            <a:r>
              <a:rPr lang="en-CH" dirty="0"/>
              <a:t> </a:t>
            </a:r>
            <a:r>
              <a:rPr lang="en-CH" dirty="0">
                <a:solidFill>
                  <a:srgbClr val="956013"/>
                </a:solidFill>
              </a:rPr>
              <a:t>random forest classifier (positional one-hot encoded) f1 score 0.97, accuracy 0.968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Res CNN outperforms vanilla CNN, slightly less performs the random 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342900" indent="-342900">
              <a:buFont typeface="+mj-lt"/>
              <a:buAutoNum type="arabicPeriod" startAt="2"/>
            </a:pPr>
            <a:r>
              <a:rPr lang="en-CH" dirty="0"/>
              <a:t>CDR3 sequence embedding with positional one-hot encoding outperforms representations learned by pretraind BERT model</a:t>
            </a:r>
          </a:p>
        </p:txBody>
      </p:sp>
    </p:spTree>
    <p:extLst>
      <p:ext uri="{BB962C8B-B14F-4D97-AF65-F5344CB8AC3E}">
        <p14:creationId xmlns:p14="http://schemas.microsoft.com/office/powerpoint/2010/main" val="227186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Discussion &amp; future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692EE-50A1-F04F-80D7-4CED3FF8F478}"/>
              </a:ext>
            </a:extLst>
          </p:cNvPr>
          <p:cNvSpPr txBox="1"/>
          <p:nvPr/>
        </p:nvSpPr>
        <p:spPr>
          <a:xfrm>
            <a:off x="981051" y="1847823"/>
            <a:ext cx="1099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Positional one-hot encoding scheme retains positional relationships between AAs in a sequence</a:t>
            </a:r>
          </a:p>
          <a:p>
            <a:pPr marL="342900" indent="-342900">
              <a:buAutoNum type="arabicPeriod"/>
            </a:pPr>
            <a:r>
              <a:rPr lang="en-GB" dirty="0"/>
              <a:t>Learned sequence representations are 1024-dimensional numerical vector, might not reserve structural information 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Further reasonings can be investigated and postulated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NLP-based approach was chosen out of personal interest/curiosity for experimenting new methods ; positional OHE was chosen out of demonstrated good performance in literatures and importance of AA and structural information to protein-antibody binding </a:t>
            </a:r>
          </a:p>
          <a:p>
            <a:pPr marL="742950" lvl="1" indent="-285750">
              <a:buFont typeface="Symbol" pitchFamily="2" charset="2"/>
              <a:buChar char="Þ"/>
            </a:pPr>
            <a:r>
              <a:rPr lang="en-GB" dirty="0"/>
              <a:t>Other representations can be experimented: such as protein descriptors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Skipping normal tokenized &amp; padding sequencing approaches was due 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Sequence is too short (15 residues),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Padding would lead to incomplete sequence information, results in </a:t>
            </a:r>
            <a:r>
              <a:rPr lang="en-GB" dirty="0" err="1"/>
              <a:t>inaccruate</a:t>
            </a:r>
            <a:r>
              <a:rPr lang="en-GB" dirty="0"/>
              <a:t> feature extraction</a:t>
            </a:r>
          </a:p>
          <a:p>
            <a:pPr marL="800100" lvl="1" indent="-342900">
              <a:buFont typeface="+mj-lt"/>
              <a:buAutoNum type="arabicPeriod"/>
            </a:pP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A2C21-BB94-624C-9349-7270D9BDF829}"/>
              </a:ext>
            </a:extLst>
          </p:cNvPr>
          <p:cNvSpPr txBox="1"/>
          <p:nvPr/>
        </p:nvSpPr>
        <p:spPr>
          <a:xfrm>
            <a:off x="866769" y="1356366"/>
            <a:ext cx="914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Task 1 is a friendly start </a:t>
            </a:r>
            <a:r>
              <a:rPr lang="en-CH" b="1" dirty="0">
                <a:sym typeface="Wingdings" pitchFamily="2" charset="2"/>
              </a:rPr>
              <a:t>, the key is to extract feature from the AA sequences</a:t>
            </a:r>
            <a:r>
              <a:rPr lang="en-CH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29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540B5-B846-A14F-9E2E-5FC0341D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31" y="1890669"/>
            <a:ext cx="4257253" cy="40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192DB-F687-924D-B0F2-11CCA313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63" y="2492896"/>
            <a:ext cx="3520564" cy="205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7BEEA-8904-544D-A614-2C9AED34F88A}"/>
              </a:ext>
            </a:extLst>
          </p:cNvPr>
          <p:cNvSpPr txBox="1"/>
          <p:nvPr/>
        </p:nvSpPr>
        <p:spPr>
          <a:xfrm>
            <a:off x="6802282" y="6051743"/>
            <a:ext cx="12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ERBB2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BAA7-424B-C642-BEEE-34098E3DBE51}"/>
              </a:ext>
            </a:extLst>
          </p:cNvPr>
          <p:cNvSpPr/>
          <p:nvPr/>
        </p:nvSpPr>
        <p:spPr>
          <a:xfrm>
            <a:off x="6133969" y="6605338"/>
            <a:ext cx="25923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https://en.wikipedia.org/wiki/HER2/neu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18A85-5E77-6247-BD6D-94C0DEDE66DE}"/>
              </a:ext>
            </a:extLst>
          </p:cNvPr>
          <p:cNvSpPr txBox="1"/>
          <p:nvPr/>
        </p:nvSpPr>
        <p:spPr>
          <a:xfrm>
            <a:off x="2718816" y="5096256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Trastuzumab</a:t>
            </a:r>
          </a:p>
        </p:txBody>
      </p:sp>
    </p:spTree>
    <p:extLst>
      <p:ext uri="{BB962C8B-B14F-4D97-AF65-F5344CB8AC3E}">
        <p14:creationId xmlns:p14="http://schemas.microsoft.com/office/powerpoint/2010/main" val="238510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1263895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4540B5-B846-A14F-9E2E-5FC0341D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31" y="1890669"/>
            <a:ext cx="4257253" cy="40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192DB-F687-924D-B0F2-11CCA313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63" y="2492896"/>
            <a:ext cx="3520564" cy="205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7BEEA-8904-544D-A614-2C9AED34F88A}"/>
              </a:ext>
            </a:extLst>
          </p:cNvPr>
          <p:cNvSpPr txBox="1"/>
          <p:nvPr/>
        </p:nvSpPr>
        <p:spPr>
          <a:xfrm>
            <a:off x="6802281" y="6051743"/>
            <a:ext cx="16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ERBB2/HER2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ABAA7-424B-C642-BEEE-34098E3DBE51}"/>
              </a:ext>
            </a:extLst>
          </p:cNvPr>
          <p:cNvSpPr/>
          <p:nvPr/>
        </p:nvSpPr>
        <p:spPr>
          <a:xfrm>
            <a:off x="6133969" y="6605338"/>
            <a:ext cx="25923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100" dirty="0"/>
              <a:t>https://en.wikipedia.org/wiki/HER2/neu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18A85-5E77-6247-BD6D-94C0DEDE66DE}"/>
              </a:ext>
            </a:extLst>
          </p:cNvPr>
          <p:cNvSpPr txBox="1"/>
          <p:nvPr/>
        </p:nvSpPr>
        <p:spPr>
          <a:xfrm>
            <a:off x="2718816" y="5096256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Trastuzumab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262AC-8EA3-BF45-BD0A-2312A082065C}"/>
              </a:ext>
            </a:extLst>
          </p:cNvPr>
          <p:cNvSpPr txBox="1"/>
          <p:nvPr/>
        </p:nvSpPr>
        <p:spPr>
          <a:xfrm>
            <a:off x="765027" y="1263012"/>
            <a:ext cx="7140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challenging problem due to small dataset (90 entries)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382606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1263895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499ED-6F9E-0842-B88F-4610049F9DD8}"/>
              </a:ext>
            </a:extLst>
          </p:cNvPr>
          <p:cNvSpPr txBox="1"/>
          <p:nvPr/>
        </p:nvSpPr>
        <p:spPr>
          <a:xfrm>
            <a:off x="647634" y="2418827"/>
            <a:ext cx="15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Exploratory data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23E1C-CE0D-B64F-8240-E7ED55153A45}"/>
              </a:ext>
            </a:extLst>
          </p:cNvPr>
          <p:cNvSpPr txBox="1"/>
          <p:nvPr/>
        </p:nvSpPr>
        <p:spPr>
          <a:xfrm>
            <a:off x="415636" y="15735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Key outline: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D9B1F-F224-8242-9EBC-98FADA74F6C6}"/>
              </a:ext>
            </a:extLst>
          </p:cNvPr>
          <p:cNvSpPr txBox="1"/>
          <p:nvPr/>
        </p:nvSpPr>
        <p:spPr>
          <a:xfrm>
            <a:off x="4114798" y="2258201"/>
            <a:ext cx="2446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augmentation</a:t>
            </a:r>
          </a:p>
          <a:p>
            <a:pPr algn="ctr"/>
            <a:r>
              <a:rPr lang="en-US" dirty="0"/>
              <a:t>(with positional one hot encoded features)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EB0AFB-BFD9-5E40-B84E-C554D7B9B466}"/>
              </a:ext>
            </a:extLst>
          </p:cNvPr>
          <p:cNvSpPr/>
          <p:nvPr/>
        </p:nvSpPr>
        <p:spPr>
          <a:xfrm>
            <a:off x="332978" y="2132856"/>
            <a:ext cx="2520281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C14BD3-9D3A-5B4A-8F36-30C47097281A}"/>
              </a:ext>
            </a:extLst>
          </p:cNvPr>
          <p:cNvSpPr/>
          <p:nvPr/>
        </p:nvSpPr>
        <p:spPr>
          <a:xfrm>
            <a:off x="3861371" y="2108251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C0BE1AA-11B1-5C46-8DA4-E116AD1693EE}"/>
              </a:ext>
            </a:extLst>
          </p:cNvPr>
          <p:cNvSpPr/>
          <p:nvPr/>
        </p:nvSpPr>
        <p:spPr>
          <a:xfrm>
            <a:off x="3116407" y="2539846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C694B-15B5-6A44-855F-9DD425D207AD}"/>
              </a:ext>
            </a:extLst>
          </p:cNvPr>
          <p:cNvSpPr txBox="1"/>
          <p:nvPr/>
        </p:nvSpPr>
        <p:spPr>
          <a:xfrm>
            <a:off x="3750623" y="2866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F5AD014-6F38-3D44-86CE-E239D028E3B4}"/>
              </a:ext>
            </a:extLst>
          </p:cNvPr>
          <p:cNvSpPr/>
          <p:nvPr/>
        </p:nvSpPr>
        <p:spPr>
          <a:xfrm>
            <a:off x="6957715" y="2563163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DC3E6F0-DAFF-7D4A-8C3B-180667088722}"/>
              </a:ext>
            </a:extLst>
          </p:cNvPr>
          <p:cNvSpPr/>
          <p:nvPr/>
        </p:nvSpPr>
        <p:spPr>
          <a:xfrm>
            <a:off x="7533779" y="2082740"/>
            <a:ext cx="2144757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2335B-8E32-864B-A133-A04C621675EE}"/>
              </a:ext>
            </a:extLst>
          </p:cNvPr>
          <p:cNvSpPr txBox="1"/>
          <p:nvPr/>
        </p:nvSpPr>
        <p:spPr>
          <a:xfrm>
            <a:off x="7749803" y="235584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CH" dirty="0"/>
              <a:t>egression &amp; </a:t>
            </a:r>
          </a:p>
          <a:p>
            <a:r>
              <a:rPr lang="en-GB" dirty="0"/>
              <a:t>M</a:t>
            </a:r>
            <a:r>
              <a:rPr lang="en-CH" dirty="0"/>
              <a:t>odel evaluation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87F1A51-8F93-1A45-A016-F1F6F4AB821D}"/>
              </a:ext>
            </a:extLst>
          </p:cNvPr>
          <p:cNvSpPr/>
          <p:nvPr/>
        </p:nvSpPr>
        <p:spPr>
          <a:xfrm>
            <a:off x="10122473" y="2108251"/>
            <a:ext cx="1224010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9330EC-C170-C14A-A9AD-EE059118EF6D}"/>
              </a:ext>
            </a:extLst>
          </p:cNvPr>
          <p:cNvSpPr txBox="1"/>
          <p:nvPr/>
        </p:nvSpPr>
        <p:spPr>
          <a:xfrm>
            <a:off x="10123568" y="2349539"/>
            <a:ext cx="109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Conclusion</a:t>
            </a:r>
          </a:p>
          <a:p>
            <a:pPr algn="ctr"/>
            <a:r>
              <a:rPr lang="en-CH" sz="1400" dirty="0"/>
              <a:t>&amp;</a:t>
            </a:r>
          </a:p>
          <a:p>
            <a:pPr algn="ctr"/>
            <a:r>
              <a:rPr lang="en-CH" sz="1400" dirty="0"/>
              <a:t>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0E352-30C8-FF49-AF35-05E8E0747FBF}"/>
              </a:ext>
            </a:extLst>
          </p:cNvPr>
          <p:cNvSpPr txBox="1"/>
          <p:nvPr/>
        </p:nvSpPr>
        <p:spPr>
          <a:xfrm>
            <a:off x="2225855" y="6577792"/>
            <a:ext cx="7452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</a:t>
            </a:r>
            <a:r>
              <a:rPr lang="en-CH" sz="1100" dirty="0"/>
              <a:t>mplementation detals see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/CDR3_prediction_case/blob/main/deepCDR_task2.ipynb</a:t>
            </a:r>
            <a:endParaRPr lang="en-CH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D5EE9-134A-0945-8A2E-22DA88CDBD21}"/>
              </a:ext>
            </a:extLst>
          </p:cNvPr>
          <p:cNvSpPr txBox="1"/>
          <p:nvPr/>
        </p:nvSpPr>
        <p:spPr>
          <a:xfrm>
            <a:off x="2225855" y="6402517"/>
            <a:ext cx="6979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</a:t>
            </a:r>
            <a:r>
              <a:rPr lang="en-CH" sz="1100" dirty="0"/>
              <a:t>inal prediction see: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/CDR3_prediction_case/blob/main/task2_predicted.csv</a:t>
            </a:r>
            <a:r>
              <a:rPr lang="en-CH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200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620688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005387" y="2828554"/>
            <a:ext cx="3711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Exploratory data analysis </a:t>
            </a:r>
          </a:p>
          <a:p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42954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Log(natural) normalization of KD values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12258" y="1142725"/>
            <a:ext cx="1000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normalization of KD values gives less sample variance and smaller fold gap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Sequencing quality control was skipped due to absence of sequencing quality data (assuming high quality)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repetitive data entries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115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KD values exhibits right skewed distibution and with large fold gap between small and large values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6FC34-0828-3743-A77C-27BF25DC1EBD}"/>
              </a:ext>
            </a:extLst>
          </p:cNvPr>
          <p:cNvSpPr txBox="1"/>
          <p:nvPr/>
        </p:nvSpPr>
        <p:spPr>
          <a:xfrm>
            <a:off x="4150568" y="6107562"/>
            <a:ext cx="411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Figure: histgrams of binding affinity distributions  </a:t>
            </a:r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E653651C-7BBA-9F4A-9667-FCB7096A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" y="2412242"/>
            <a:ext cx="4518026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02B1F7DC-227B-6E43-9EFB-9C852DC2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56" y="2408106"/>
            <a:ext cx="4631884" cy="351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1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Sequence diversity analysis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BD7ECAB-431C-914F-BA74-147418A8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45" y="2336773"/>
            <a:ext cx="9804251" cy="29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BDBF2-C193-4F43-86BA-3A6C4B20E0C2}"/>
              </a:ext>
            </a:extLst>
          </p:cNvPr>
          <p:cNvSpPr/>
          <p:nvPr/>
        </p:nvSpPr>
        <p:spPr>
          <a:xfrm>
            <a:off x="404987" y="853241"/>
            <a:ext cx="9804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Length of AA sequences : 15 residues</a:t>
            </a:r>
          </a:p>
          <a:p>
            <a:pPr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similar residue compositions and positions as data from task 1,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Pos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1-3 : CSR mostly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Pos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14-15: YW </a:t>
            </a:r>
          </a:p>
        </p:txBody>
      </p:sp>
    </p:spTree>
    <p:extLst>
      <p:ext uri="{BB962C8B-B14F-4D97-AF65-F5344CB8AC3E}">
        <p14:creationId xmlns:p14="http://schemas.microsoft.com/office/powerpoint/2010/main" val="99371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73538" y="476672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149403" y="2852936"/>
            <a:ext cx="2889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</a:t>
            </a:r>
            <a:r>
              <a:rPr lang="en-CH" sz="2400" dirty="0"/>
              <a:t>ata Augmentation </a:t>
            </a:r>
          </a:p>
          <a:p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998624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 scheme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BDBF2-C193-4F43-86BA-3A6C4B20E0C2}"/>
              </a:ext>
            </a:extLst>
          </p:cNvPr>
          <p:cNvSpPr/>
          <p:nvPr/>
        </p:nvSpPr>
        <p:spPr>
          <a:xfrm>
            <a:off x="404987" y="853241"/>
            <a:ext cx="98042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</a:rPr>
              <a:t>Key challenges:  90 entry points</a:t>
            </a:r>
          </a:p>
          <a:p>
            <a:pPr marL="742950" lvl="1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predict numerical values with such big range with small amount of data available, in the case of small data regime, here presented my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decision process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1200150" lvl="2" indent="-285750">
              <a:buSzPts val="1800"/>
              <a:buFont typeface="Wingdings" pitchFamily="2" charset="2"/>
              <a:buChar char="§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Dashed arrow = no go</a:t>
            </a:r>
          </a:p>
          <a:p>
            <a:pPr marL="1200150" lvl="2" indent="-285750">
              <a:buSzPts val="1800"/>
              <a:buFont typeface="Wingdings" pitchFamily="2" charset="2"/>
              <a:buChar char="§"/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Solid arrow, bold fonts = go</a:t>
            </a:r>
          </a:p>
          <a:p>
            <a:pPr>
              <a:buSzPts val="1800"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B0F09B-44CC-6C4B-877F-5C7C7637BD9C}"/>
              </a:ext>
            </a:extLst>
          </p:cNvPr>
          <p:cNvSpPr/>
          <p:nvPr/>
        </p:nvSpPr>
        <p:spPr>
          <a:xfrm>
            <a:off x="2810617" y="2567432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SzPts val="1800"/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Whether we can collect more data?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247168-3F03-2B48-852F-1076B19FC725}"/>
              </a:ext>
            </a:extLst>
          </p:cNvPr>
          <p:cNvCxnSpPr>
            <a:cxnSpLocks/>
          </p:cNvCxnSpPr>
          <p:nvPr/>
        </p:nvCxnSpPr>
        <p:spPr>
          <a:xfrm flipH="1">
            <a:off x="4221411" y="3009465"/>
            <a:ext cx="583574" cy="532288"/>
          </a:xfrm>
          <a:prstGeom prst="straightConnector1">
            <a:avLst/>
          </a:prstGeom>
          <a:ln w="12700" cap="sq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683E8-7863-5742-985A-DCEB547ECE85}"/>
              </a:ext>
            </a:extLst>
          </p:cNvPr>
          <p:cNvSpPr txBox="1"/>
          <p:nvPr/>
        </p:nvSpPr>
        <p:spPr>
          <a:xfrm>
            <a:off x="3888027" y="3009465"/>
            <a:ext cx="81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Y</a:t>
            </a:r>
            <a:r>
              <a:rPr lang="en-CH" dirty="0">
                <a:solidFill>
                  <a:srgbClr val="00B050"/>
                </a:solidFill>
              </a:rPr>
              <a:t>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BD885-5CFB-4046-82AB-539522444771}"/>
              </a:ext>
            </a:extLst>
          </p:cNvPr>
          <p:cNvSpPr txBox="1"/>
          <p:nvPr/>
        </p:nvSpPr>
        <p:spPr>
          <a:xfrm>
            <a:off x="1446612" y="3479204"/>
            <a:ext cx="3998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</a:t>
            </a:r>
            <a:r>
              <a:rPr lang="en-CH" sz="1600" dirty="0"/>
              <a:t>o and collect more data,</a:t>
            </a:r>
          </a:p>
          <a:p>
            <a:r>
              <a:rPr lang="en-GB" sz="1600" dirty="0"/>
              <a:t>So far there are no </a:t>
            </a:r>
            <a:r>
              <a:rPr lang="en-CH" sz="1600" dirty="0"/>
              <a:t>other HER2-antibody binding </a:t>
            </a:r>
            <a:r>
              <a:rPr lang="en-GB" sz="1600" dirty="0"/>
              <a:t>a</a:t>
            </a:r>
            <a:r>
              <a:rPr lang="en-CH" sz="1600" dirty="0"/>
              <a:t>vailable after keyword search on public </a:t>
            </a:r>
            <a:r>
              <a:rPr lang="en-GB" sz="1600" dirty="0"/>
              <a:t>d</a:t>
            </a:r>
            <a:r>
              <a:rPr lang="en-CH" sz="1600" dirty="0"/>
              <a:t>atabase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77ACBC-753E-CE4E-B114-281F1E2D7310}"/>
              </a:ext>
            </a:extLst>
          </p:cNvPr>
          <p:cNvCxnSpPr>
            <a:cxnSpLocks/>
          </p:cNvCxnSpPr>
          <p:nvPr/>
        </p:nvCxnSpPr>
        <p:spPr>
          <a:xfrm>
            <a:off x="6029869" y="2988758"/>
            <a:ext cx="615586" cy="54415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B1E2B-63B7-8F4D-AB98-2428F69F8B0A}"/>
              </a:ext>
            </a:extLst>
          </p:cNvPr>
          <p:cNvSpPr txBox="1"/>
          <p:nvPr/>
        </p:nvSpPr>
        <p:spPr>
          <a:xfrm>
            <a:off x="6337662" y="297750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24B29-0086-914E-95EC-AA0A291EDFE4}"/>
              </a:ext>
            </a:extLst>
          </p:cNvPr>
          <p:cNvSpPr txBox="1"/>
          <p:nvPr/>
        </p:nvSpPr>
        <p:spPr>
          <a:xfrm>
            <a:off x="6135197" y="3498198"/>
            <a:ext cx="446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1" dirty="0"/>
              <a:t>Learning with original 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1" dirty="0"/>
              <a:t>Learning with d</a:t>
            </a:r>
            <a:r>
              <a:rPr lang="en-CH" sz="1600" b="1" dirty="0"/>
              <a:t>ata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</a:t>
            </a:r>
            <a:r>
              <a:rPr lang="en-CH" sz="1600" dirty="0"/>
              <a:t>ransfer learning with pretrained affinity model (no large-scale model founded)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161555-D0A1-2043-B8B6-9968796535A5}"/>
              </a:ext>
            </a:extLst>
          </p:cNvPr>
          <p:cNvCxnSpPr>
            <a:cxnSpLocks/>
          </p:cNvCxnSpPr>
          <p:nvPr/>
        </p:nvCxnSpPr>
        <p:spPr>
          <a:xfrm>
            <a:off x="7623242" y="4575416"/>
            <a:ext cx="0" cy="59614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66B96C-10E7-1644-9155-619906C69B8C}"/>
              </a:ext>
            </a:extLst>
          </p:cNvPr>
          <p:cNvSpPr txBox="1"/>
          <p:nvPr/>
        </p:nvSpPr>
        <p:spPr>
          <a:xfrm>
            <a:off x="5816012" y="5162204"/>
            <a:ext cx="510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Protein/AA sequence augmentation methods</a:t>
            </a:r>
          </a:p>
        </p:txBody>
      </p:sp>
    </p:spTree>
    <p:extLst>
      <p:ext uri="{BB962C8B-B14F-4D97-AF65-F5344CB8AC3E}">
        <p14:creationId xmlns:p14="http://schemas.microsoft.com/office/powerpoint/2010/main" val="66839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461624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GB" sz="2400" b="1" dirty="0"/>
              <a:t>Protein/AA sequence augmentation methods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71358-FD8A-4949-921E-402C62020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43" y="1669835"/>
            <a:ext cx="9270683" cy="468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9835D-DF88-2541-9320-820CCD4174D3}"/>
              </a:ext>
            </a:extLst>
          </p:cNvPr>
          <p:cNvSpPr txBox="1"/>
          <p:nvPr/>
        </p:nvSpPr>
        <p:spPr>
          <a:xfrm>
            <a:off x="312258" y="724054"/>
            <a:ext cx="12151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Literature research has benchmarked AA sequence augmentation methods and highlighted its </a:t>
            </a:r>
            <a:r>
              <a:rPr lang="en-GB" dirty="0" err="1"/>
              <a:t>generailizibitliy</a:t>
            </a:r>
            <a:r>
              <a:rPr lang="en-GB" dirty="0"/>
              <a:t> 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GB" b="1" dirty="0"/>
              <a:t>Replacing residues (with probability p) with residues of most similar chemical properties</a:t>
            </a:r>
            <a:r>
              <a:rPr lang="en-GB" b="1" baseline="30000" dirty="0"/>
              <a:t>1,2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1" dirty="0"/>
              <a:t>R</a:t>
            </a:r>
            <a:r>
              <a:rPr lang="en-CH" b="1" dirty="0"/>
              <a:t>etains AA properties/sequence properties crucial to bindng such as. </a:t>
            </a:r>
            <a:r>
              <a:rPr lang="en-GB" b="1" dirty="0"/>
              <a:t>H</a:t>
            </a:r>
            <a:r>
              <a:rPr lang="en-CH" b="1" dirty="0"/>
              <a:t>ydrogen donor/receptors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9FAE-B4D8-C740-AE18-261AFA929F5F}"/>
              </a:ext>
            </a:extLst>
          </p:cNvPr>
          <p:cNvSpPr txBox="1"/>
          <p:nvPr/>
        </p:nvSpPr>
        <p:spPr>
          <a:xfrm>
            <a:off x="25400" y="6541894"/>
            <a:ext cx="1125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pPr fontAlgn="base"/>
            <a:r>
              <a:rPr lang="en-GB" sz="700" dirty="0"/>
              <a:t>[2] French, S., Robson, B. What is a conservative substitution?. </a:t>
            </a:r>
            <a:r>
              <a:rPr lang="en-GB" sz="700" i="1" dirty="0"/>
              <a:t>J Mol </a:t>
            </a:r>
            <a:r>
              <a:rPr lang="en-GB" sz="700" i="1" dirty="0" err="1"/>
              <a:t>Evol</a:t>
            </a:r>
            <a:r>
              <a:rPr lang="en-GB" sz="700" dirty="0"/>
              <a:t> </a:t>
            </a:r>
            <a:r>
              <a:rPr lang="en-GB" sz="700" b="1" dirty="0"/>
              <a:t>19, </a:t>
            </a:r>
            <a:r>
              <a:rPr lang="en-GB" sz="700" dirty="0"/>
              <a:t>171–175 (1983). https://</a:t>
            </a:r>
            <a:r>
              <a:rPr lang="en-GB" sz="700" dirty="0" err="1"/>
              <a:t>doi.org</a:t>
            </a:r>
            <a:r>
              <a:rPr lang="en-GB" sz="700" dirty="0"/>
              <a:t>/10.1007/BF02300754</a:t>
            </a:r>
          </a:p>
          <a:p>
            <a:endParaRPr lang="en-CH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442D1-CAA6-434F-8532-602CEB733DD7}"/>
              </a:ext>
            </a:extLst>
          </p:cNvPr>
          <p:cNvSpPr txBox="1"/>
          <p:nvPr/>
        </p:nvSpPr>
        <p:spPr>
          <a:xfrm>
            <a:off x="1197075" y="2076025"/>
            <a:ext cx="3024336" cy="152508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076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BE442D1-CAA6-434F-8532-602CEB733DD7}"/>
              </a:ext>
            </a:extLst>
          </p:cNvPr>
          <p:cNvSpPr txBox="1"/>
          <p:nvPr/>
        </p:nvSpPr>
        <p:spPr>
          <a:xfrm>
            <a:off x="1667837" y="3478422"/>
            <a:ext cx="5184577" cy="152508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dirty="0"/>
          </a:p>
        </p:txBody>
      </p:sp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668108" cy="830956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GB" sz="2400" b="1" dirty="0"/>
              <a:t>Protein/AA sequence augmentation methods with replacement of chemically similar residues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71358-FD8A-4949-921E-402C6202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r="64294" b="67437"/>
          <a:stretch/>
        </p:blipFill>
        <p:spPr>
          <a:xfrm>
            <a:off x="1714007" y="3728006"/>
            <a:ext cx="3323801" cy="101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9835D-DF88-2541-9320-820CCD4174D3}"/>
              </a:ext>
            </a:extLst>
          </p:cNvPr>
          <p:cNvSpPr txBox="1"/>
          <p:nvPr/>
        </p:nvSpPr>
        <p:spPr>
          <a:xfrm>
            <a:off x="291413" y="1070623"/>
            <a:ext cx="109117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The adaptation of replacement augmentation has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srgbClr val="956013"/>
                </a:solidFill>
              </a:rPr>
              <a:t>Randomly select 1 position</a:t>
            </a:r>
            <a:r>
              <a:rPr lang="en-GB" sz="1600" dirty="0"/>
              <a:t> in each AA sequence (typically position 4-13, as 1-3, 14-15 are highly conserved 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With </a:t>
            </a:r>
            <a:r>
              <a:rPr lang="en-GB" sz="1600" dirty="0">
                <a:solidFill>
                  <a:srgbClr val="956013"/>
                </a:solidFill>
              </a:rPr>
              <a:t>probability 0.1</a:t>
            </a:r>
            <a:r>
              <a:rPr lang="en-GB" sz="1600" dirty="0"/>
              <a:t>, the residue will </a:t>
            </a:r>
            <a:r>
              <a:rPr lang="en-GB" sz="1600" dirty="0">
                <a:solidFill>
                  <a:srgbClr val="956013"/>
                </a:solidFill>
              </a:rPr>
              <a:t>be replaced</a:t>
            </a:r>
            <a:r>
              <a:rPr lang="en-GB" sz="1600" dirty="0"/>
              <a:t>, chance of  0.9 won’t be replaced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Replacement follows pairwise rule: * </a:t>
            </a:r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Repeat 1-3 steps 100 times for each sequence</a:t>
            </a:r>
          </a:p>
          <a:p>
            <a:pPr lvl="1"/>
            <a:endParaRPr lang="en-GB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600" dirty="0"/>
              <a:t>Corresponding affinity value is simulated with parent log KD value plus 1% Gaussian noise ~N(0,1)</a:t>
            </a:r>
          </a:p>
          <a:p>
            <a:pPr marL="800100" lvl="1" indent="-342900">
              <a:buFont typeface="+mj-lt"/>
              <a:buAutoNum type="arabicPeriod"/>
            </a:pPr>
            <a:endParaRPr lang="en-GB" sz="1600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99FAE-B4D8-C740-AE18-261AFA929F5F}"/>
              </a:ext>
            </a:extLst>
          </p:cNvPr>
          <p:cNvSpPr txBox="1"/>
          <p:nvPr/>
        </p:nvSpPr>
        <p:spPr>
          <a:xfrm>
            <a:off x="0" y="6636558"/>
            <a:ext cx="1125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endParaRPr lang="en-CH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79CC7-DF33-7847-8B96-D28A72AC3B82}"/>
              </a:ext>
            </a:extLst>
          </p:cNvPr>
          <p:cNvSpPr/>
          <p:nvPr/>
        </p:nvSpPr>
        <p:spPr>
          <a:xfrm>
            <a:off x="742950" y="2155062"/>
            <a:ext cx="10911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1269B0"/>
                </a:solidFill>
                <a:latin typeface="Courier New" panose="02070309020205020404" pitchFamily="49" charset="0"/>
              </a:rPr>
              <a:t>A:V, S:T, F:Y, K:R, C:M, D:E, N:Q, V:I, P:P, G:G, W:W, H:H, T:S, Y:F, M:C, E:D, Q:N, L:L, R:K, I:V</a:t>
            </a:r>
            <a:endParaRPr lang="en-GB" sz="1400" b="0" dirty="0">
              <a:solidFill>
                <a:srgbClr val="1269B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AA7FA-C9E8-4C4E-B920-143F9BDD5A67}"/>
              </a:ext>
            </a:extLst>
          </p:cNvPr>
          <p:cNvSpPr txBox="1"/>
          <p:nvPr/>
        </p:nvSpPr>
        <p:spPr>
          <a:xfrm>
            <a:off x="909043" y="5812654"/>
            <a:ext cx="84444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* note: proline (only backbone cyclic), glycine (only an H side-chain), tryptophan (indole side chain), or histidine (basic side chain with no size or chemical reaction equivalent) remains same residue</a:t>
            </a:r>
          </a:p>
          <a:p>
            <a:endParaRPr lang="en-CH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5EB1E-370A-DB42-B2F9-94F09599BE64}"/>
              </a:ext>
            </a:extLst>
          </p:cNvPr>
          <p:cNvSpPr txBox="1"/>
          <p:nvPr/>
        </p:nvSpPr>
        <p:spPr>
          <a:xfrm>
            <a:off x="7009261" y="3932945"/>
            <a:ext cx="234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</a:t>
            </a:r>
            <a:r>
              <a:rPr lang="en-CH" sz="1400" dirty="0"/>
              <a:t>epeat 100 times for each sequence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0BDF0-C774-114E-9181-4AA837B88FAE}"/>
              </a:ext>
            </a:extLst>
          </p:cNvPr>
          <p:cNvSpPr txBox="1"/>
          <p:nvPr/>
        </p:nvSpPr>
        <p:spPr>
          <a:xfrm>
            <a:off x="1634545" y="5319911"/>
            <a:ext cx="5217869" cy="36933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/>
              <a:t> 	Affinity’ = 99% * Affinity + 1% * N(0,1)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1D7FD-4756-6E43-9517-CF632AED6CD4}"/>
              </a:ext>
            </a:extLst>
          </p:cNvPr>
          <p:cNvSpPr txBox="1"/>
          <p:nvPr/>
        </p:nvSpPr>
        <p:spPr>
          <a:xfrm>
            <a:off x="7016443" y="5309841"/>
            <a:ext cx="496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=&gt; </a:t>
            </a:r>
            <a:r>
              <a:rPr lang="en-GB" dirty="0"/>
              <a:t>To simulate experiments measure variance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375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-370450" y="837094"/>
            <a:ext cx="1060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Positional one-hot encoding deriving </a:t>
            </a:r>
            <a:r>
              <a:rPr lang="en-GB" dirty="0">
                <a:solidFill>
                  <a:srgbClr val="C00000"/>
                </a:solidFill>
              </a:rPr>
              <a:t>15 X 20 matrix</a:t>
            </a:r>
            <a:r>
              <a:rPr lang="en-GB" dirty="0"/>
              <a:t> to represent each sequence: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Selected by task 1 benchmark result</a:t>
            </a:r>
          </a:p>
          <a:p>
            <a:pPr marL="1314450" lvl="2" indent="-400050">
              <a:buFont typeface="+mj-lt"/>
              <a:buAutoNum type="romanUcPeriod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29D26-5607-3E4E-A1F4-76F3AAE17434}"/>
              </a:ext>
            </a:extLst>
          </p:cNvPr>
          <p:cNvSpPr txBox="1"/>
          <p:nvPr/>
        </p:nvSpPr>
        <p:spPr>
          <a:xfrm>
            <a:off x="3861371" y="1656750"/>
            <a:ext cx="293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ositional one-hot encoding</a:t>
            </a:r>
            <a:r>
              <a:rPr lang="en-CH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CH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DCCAC-2667-ED46-8D5E-0D84203778B4}"/>
              </a:ext>
            </a:extLst>
          </p:cNvPr>
          <p:cNvSpPr txBox="1"/>
          <p:nvPr/>
        </p:nvSpPr>
        <p:spPr>
          <a:xfrm>
            <a:off x="0" y="6469886"/>
            <a:ext cx="10301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 dirty="0"/>
              <a:t>[1]</a:t>
            </a:r>
            <a:r>
              <a:rPr lang="en-GB" sz="700" dirty="0"/>
              <a:t> A. </a:t>
            </a:r>
            <a:r>
              <a:rPr lang="en-GB" sz="700" dirty="0" err="1"/>
              <a:t>Elnaggar</a:t>
            </a:r>
            <a:r>
              <a:rPr lang="en-GB" sz="700" dirty="0"/>
              <a:t> </a:t>
            </a:r>
            <a:r>
              <a:rPr lang="en-GB" sz="700" i="1" dirty="0"/>
              <a:t>et al</a:t>
            </a:r>
            <a:r>
              <a:rPr lang="en-GB" sz="700" dirty="0"/>
              <a:t>., "</a:t>
            </a:r>
            <a:r>
              <a:rPr lang="en-GB" sz="700" dirty="0" err="1"/>
              <a:t>ProtTrans</a:t>
            </a:r>
            <a:r>
              <a:rPr lang="en-GB" sz="700" dirty="0"/>
              <a:t>: Towards Cracking the Language of </a:t>
            </a:r>
            <a:r>
              <a:rPr lang="en-GB" sz="700" dirty="0" err="1"/>
              <a:t>Lifes</a:t>
            </a:r>
            <a:r>
              <a:rPr lang="en-GB" sz="700" dirty="0"/>
              <a:t> Code Through Self-Supervised Deep Learning and High Performance Computing," in </a:t>
            </a:r>
            <a:r>
              <a:rPr lang="en-GB" sz="700" i="1" dirty="0"/>
              <a:t>IEEE Transactions on Pattern Analysis and Machine Intelligence</a:t>
            </a:r>
            <a:r>
              <a:rPr lang="en-GB" sz="700" dirty="0"/>
              <a:t>, </a:t>
            </a:r>
            <a:r>
              <a:rPr lang="en-GB" sz="700" dirty="0" err="1"/>
              <a:t>doi</a:t>
            </a:r>
            <a:r>
              <a:rPr lang="en-GB" sz="700" dirty="0"/>
              <a:t>: 10.1109/TPAMI.2021.3095381.</a:t>
            </a:r>
          </a:p>
          <a:p>
            <a:r>
              <a:rPr lang="en-GB" sz="700" dirty="0"/>
              <a:t>[2] Mason, D.M., </a:t>
            </a:r>
            <a:r>
              <a:rPr lang="en-GB" sz="700" dirty="0" err="1"/>
              <a:t>Friedensohn</a:t>
            </a:r>
            <a:r>
              <a:rPr lang="en-GB" sz="700" dirty="0"/>
              <a:t>, S., Weber, C.R. </a:t>
            </a:r>
            <a:r>
              <a:rPr lang="en-GB" sz="700" i="1" dirty="0"/>
              <a:t>et al.</a:t>
            </a:r>
            <a:r>
              <a:rPr lang="en-GB" sz="700" dirty="0"/>
              <a:t> Optimization of therapeutic antibodies by predicting antigen specificity from antibody sequence via deep learning. </a:t>
            </a:r>
            <a:r>
              <a:rPr lang="en-GB" sz="700" i="1" dirty="0"/>
              <a:t>Nat Biomed </a:t>
            </a:r>
            <a:r>
              <a:rPr lang="en-GB" sz="700" i="1" dirty="0" err="1"/>
              <a:t>Eng</a:t>
            </a:r>
            <a:r>
              <a:rPr lang="en-GB" sz="700" dirty="0"/>
              <a:t> </a:t>
            </a:r>
            <a:r>
              <a:rPr lang="en-GB" sz="700" b="1" dirty="0"/>
              <a:t>5, </a:t>
            </a:r>
            <a:r>
              <a:rPr lang="en-GB" sz="700" dirty="0"/>
              <a:t>600–612 (2021).</a:t>
            </a:r>
            <a:endParaRPr lang="en-CH" sz="700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9020CE9-890D-F146-B74F-08B7535B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5238"/>
              </p:ext>
            </p:extLst>
          </p:nvPr>
        </p:nvGraphicFramePr>
        <p:xfrm>
          <a:off x="3131780" y="2298528"/>
          <a:ext cx="238865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865">
                  <a:extLst>
                    <a:ext uri="{9D8B030D-6E8A-4147-A177-3AD203B41FA5}">
                      <a16:colId xmlns:a16="http://schemas.microsoft.com/office/drawing/2014/main" val="1981259560"/>
                    </a:ext>
                  </a:extLst>
                </a:gridCol>
              </a:tblGrid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83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6888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832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2944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7675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49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41131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04163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9572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53710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622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8977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29316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0415"/>
                  </a:ext>
                </a:extLst>
              </a:tr>
              <a:tr h="199494">
                <a:tc>
                  <a:txBody>
                    <a:bodyPr/>
                    <a:lstStyle/>
                    <a:p>
                      <a:r>
                        <a:rPr lang="en-CH" sz="1000" b="1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8352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3D7525-E6F5-6442-BD5F-99741AD0D16F}"/>
              </a:ext>
            </a:extLst>
          </p:cNvPr>
          <p:cNvSpPr txBox="1"/>
          <p:nvPr/>
        </p:nvSpPr>
        <p:spPr>
          <a:xfrm>
            <a:off x="3704505" y="366026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=&gt; 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F3F38A2-40A0-7F44-B734-5F43D69A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715651"/>
              </p:ext>
            </p:extLst>
          </p:nvPr>
        </p:nvGraphicFramePr>
        <p:xfrm>
          <a:off x="4149403" y="2298885"/>
          <a:ext cx="3232353" cy="369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418">
                  <a:extLst>
                    <a:ext uri="{9D8B030D-6E8A-4147-A177-3AD203B41FA5}">
                      <a16:colId xmlns:a16="http://schemas.microsoft.com/office/drawing/2014/main" val="922112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29764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3314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711282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5502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2911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50274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0963322"/>
                    </a:ext>
                  </a:extLst>
                </a:gridCol>
                <a:gridCol w="571836">
                  <a:extLst>
                    <a:ext uri="{9D8B030D-6E8A-4147-A177-3AD203B41FA5}">
                      <a16:colId xmlns:a16="http://schemas.microsoft.com/office/drawing/2014/main" val="1645585791"/>
                    </a:ext>
                  </a:extLst>
                </a:gridCol>
                <a:gridCol w="250444">
                  <a:extLst>
                    <a:ext uri="{9D8B030D-6E8A-4147-A177-3AD203B41FA5}">
                      <a16:colId xmlns:a16="http://schemas.microsoft.com/office/drawing/2014/main" val="2242441037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33167865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6208987"/>
                    </a:ext>
                  </a:extLst>
                </a:gridCol>
                <a:gridCol w="255181">
                  <a:extLst>
                    <a:ext uri="{9D8B030D-6E8A-4147-A177-3AD203B41FA5}">
                      <a16:colId xmlns:a16="http://schemas.microsoft.com/office/drawing/2014/main" val="3615155811"/>
                    </a:ext>
                  </a:extLst>
                </a:gridCol>
              </a:tblGrid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36791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43233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030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9479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5426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054747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0095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5828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37508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951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4628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H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39502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52849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17956"/>
                  </a:ext>
                </a:extLst>
              </a:tr>
              <a:tr h="246456"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1000" b="0" kern="1200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CH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52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5BA8955-C9C1-4F4B-87E5-EEB911C267EE}"/>
              </a:ext>
            </a:extLst>
          </p:cNvPr>
          <p:cNvSpPr txBox="1"/>
          <p:nvPr/>
        </p:nvSpPr>
        <p:spPr>
          <a:xfrm>
            <a:off x="4128488" y="2037453"/>
            <a:ext cx="334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A   C   D  E   F  G   B  J  MLQRS  T    V  W  G</a:t>
            </a:r>
          </a:p>
        </p:txBody>
      </p:sp>
    </p:spTree>
    <p:extLst>
      <p:ext uri="{BB962C8B-B14F-4D97-AF65-F5344CB8AC3E}">
        <p14:creationId xmlns:p14="http://schemas.microsoft.com/office/powerpoint/2010/main" val="363933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5C4C-E6FB-F641-AD89-5469AFE893AF}"/>
              </a:ext>
            </a:extLst>
          </p:cNvPr>
          <p:cNvSpPr txBox="1"/>
          <p:nvPr/>
        </p:nvSpPr>
        <p:spPr>
          <a:xfrm>
            <a:off x="415636" y="1700808"/>
            <a:ext cx="2826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Quality control</a:t>
            </a:r>
          </a:p>
          <a:p>
            <a:pPr algn="ctr"/>
            <a:r>
              <a:rPr lang="en-GB" dirty="0"/>
              <a:t>&amp;</a:t>
            </a:r>
            <a:endParaRPr lang="en-CH" dirty="0"/>
          </a:p>
          <a:p>
            <a:pPr algn="ctr"/>
            <a:r>
              <a:rPr lang="en-CH" dirty="0"/>
              <a:t>Exploratory data analysis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5D5D33-9928-E446-97C3-CC1101A6C293}"/>
              </a:ext>
            </a:extLst>
          </p:cNvPr>
          <p:cNvSpPr txBox="1"/>
          <p:nvPr/>
        </p:nvSpPr>
        <p:spPr>
          <a:xfrm>
            <a:off x="415636" y="9975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Key outline: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390B2D-1301-2741-8F02-CE2E11589F2E}"/>
              </a:ext>
            </a:extLst>
          </p:cNvPr>
          <p:cNvSpPr txBox="1"/>
          <p:nvPr/>
        </p:nvSpPr>
        <p:spPr>
          <a:xfrm>
            <a:off x="4019852" y="1772816"/>
            <a:ext cx="250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Engineering/Extraction</a:t>
            </a:r>
            <a:endParaRPr lang="en-CH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951BD94-5D7E-C346-9F0B-13C19DBA9DF7}"/>
              </a:ext>
            </a:extLst>
          </p:cNvPr>
          <p:cNvSpPr/>
          <p:nvPr/>
        </p:nvSpPr>
        <p:spPr>
          <a:xfrm>
            <a:off x="332978" y="1556792"/>
            <a:ext cx="2909073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B7F3DA1-4E95-1940-B636-933CDAD00962}"/>
              </a:ext>
            </a:extLst>
          </p:cNvPr>
          <p:cNvSpPr/>
          <p:nvPr/>
        </p:nvSpPr>
        <p:spPr>
          <a:xfrm>
            <a:off x="3861371" y="1532187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1C555FA-98D6-A647-9346-70C979EADC74}"/>
              </a:ext>
            </a:extLst>
          </p:cNvPr>
          <p:cNvSpPr/>
          <p:nvPr/>
        </p:nvSpPr>
        <p:spPr>
          <a:xfrm>
            <a:off x="3357315" y="1964235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3979F9-6E9E-4643-BF0E-219AB1CBFB5E}"/>
              </a:ext>
            </a:extLst>
          </p:cNvPr>
          <p:cNvSpPr txBox="1"/>
          <p:nvPr/>
        </p:nvSpPr>
        <p:spPr>
          <a:xfrm>
            <a:off x="3750623" y="2289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348E7E7-11E2-A846-8B3B-5F9774D27721}"/>
              </a:ext>
            </a:extLst>
          </p:cNvPr>
          <p:cNvSpPr/>
          <p:nvPr/>
        </p:nvSpPr>
        <p:spPr>
          <a:xfrm>
            <a:off x="6957715" y="1987099"/>
            <a:ext cx="393696" cy="36004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979CEE1-67F6-FC4C-8BD1-A90493AC364B}"/>
              </a:ext>
            </a:extLst>
          </p:cNvPr>
          <p:cNvSpPr/>
          <p:nvPr/>
        </p:nvSpPr>
        <p:spPr>
          <a:xfrm>
            <a:off x="7533779" y="1506676"/>
            <a:ext cx="2909072" cy="1224136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28DCB-901C-F64B-9FFC-90734B4799DF}"/>
              </a:ext>
            </a:extLst>
          </p:cNvPr>
          <p:cNvSpPr txBox="1"/>
          <p:nvPr/>
        </p:nvSpPr>
        <p:spPr>
          <a:xfrm>
            <a:off x="7749803" y="1779778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Classification</a:t>
            </a:r>
          </a:p>
          <a:p>
            <a:r>
              <a:rPr lang="en-GB" dirty="0"/>
              <a:t>M</a:t>
            </a:r>
            <a:r>
              <a:rPr lang="en-CH" dirty="0"/>
              <a:t>odel evaluation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9ED775C-B430-0640-B3A8-0C615A9C96F0}"/>
              </a:ext>
            </a:extLst>
          </p:cNvPr>
          <p:cNvSpPr/>
          <p:nvPr/>
        </p:nvSpPr>
        <p:spPr>
          <a:xfrm>
            <a:off x="10702131" y="1556792"/>
            <a:ext cx="1224010" cy="1174020"/>
          </a:xfrm>
          <a:prstGeom prst="round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7BEB5-B3CC-F54F-A546-250C9ED434C3}"/>
              </a:ext>
            </a:extLst>
          </p:cNvPr>
          <p:cNvSpPr txBox="1"/>
          <p:nvPr/>
        </p:nvSpPr>
        <p:spPr>
          <a:xfrm>
            <a:off x="10774139" y="1725708"/>
            <a:ext cx="109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Conclusion</a:t>
            </a:r>
          </a:p>
          <a:p>
            <a:pPr algn="ctr"/>
            <a:r>
              <a:rPr lang="en-CH" sz="1400" dirty="0"/>
              <a:t>&amp;</a:t>
            </a:r>
          </a:p>
          <a:p>
            <a:pPr algn="ctr"/>
            <a:r>
              <a:rPr lang="en-CH" sz="1400" dirty="0"/>
              <a:t>Discussion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5B0F6-AAE3-194E-B937-583604B2A032}"/>
              </a:ext>
            </a:extLst>
          </p:cNvPr>
          <p:cNvSpPr txBox="1"/>
          <p:nvPr/>
        </p:nvSpPr>
        <p:spPr>
          <a:xfrm>
            <a:off x="2155323" y="6596443"/>
            <a:ext cx="7523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details </a:t>
            </a:r>
            <a:r>
              <a:rPr lang="en-CH" sz="1100" dirty="0"/>
              <a:t>see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/CDR3_prediction_case/blob/main/deepCDR_task1.ipynb</a:t>
            </a:r>
            <a:r>
              <a:rPr lang="en-CH" sz="1100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816AE0-2439-494A-BBB5-29ACD82FDA45}"/>
              </a:ext>
            </a:extLst>
          </p:cNvPr>
          <p:cNvSpPr txBox="1"/>
          <p:nvPr/>
        </p:nvSpPr>
        <p:spPr>
          <a:xfrm>
            <a:off x="2155323" y="6415522"/>
            <a:ext cx="6979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</a:t>
            </a:r>
            <a:r>
              <a:rPr lang="en-CH" sz="1100" dirty="0"/>
              <a:t>inal prediction see: </a:t>
            </a:r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PinaColadast</a:t>
            </a:r>
            <a:r>
              <a:rPr lang="en-GB" sz="1100" dirty="0"/>
              <a:t>/CDR3_prediction_case/blob/main/task1_predicted.csv</a:t>
            </a:r>
            <a:r>
              <a:rPr lang="en-CH" sz="11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7350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73538" y="476672"/>
            <a:ext cx="11926267" cy="894692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2FBED-9320-1143-9B56-12CD6D976629}"/>
              </a:ext>
            </a:extLst>
          </p:cNvPr>
          <p:cNvSpPr txBox="1"/>
          <p:nvPr/>
        </p:nvSpPr>
        <p:spPr>
          <a:xfrm>
            <a:off x="4869483" y="3099224"/>
            <a:ext cx="1744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Regression</a:t>
            </a:r>
            <a:endParaRPr lang="en-CH" sz="2400" dirty="0"/>
          </a:p>
          <a:p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58827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original data and data augmentation:</a:t>
            </a:r>
          </a:p>
          <a:p>
            <a:pPr>
              <a:lnSpc>
                <a:spcPct val="13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simplest K nearest neighbor regressor (no restriction on data size)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5847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b="1" dirty="0"/>
              <a:t>Dataset</a:t>
            </a:r>
            <a:r>
              <a:rPr lang="en-CH" sz="1600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 original data: 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train:test</a:t>
            </a:r>
            <a:r>
              <a:rPr lang="en-GB" sz="1400" dirty="0"/>
              <a:t> =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Randomly selected from 5700 augmented </a:t>
            </a:r>
            <a:r>
              <a:rPr lang="en-GB" sz="1400" dirty="0" err="1"/>
              <a:t>traning</a:t>
            </a:r>
            <a:r>
              <a:rPr lang="en-GB" sz="1400" dirty="0"/>
              <a:t> data</a:t>
            </a:r>
          </a:p>
          <a:p>
            <a:endParaRPr lang="en-CH" sz="1600" dirty="0"/>
          </a:p>
          <a:p>
            <a:r>
              <a:rPr lang="en-CH" sz="1600" b="1" dirty="0"/>
              <a:t>Input</a:t>
            </a:r>
            <a:r>
              <a:rPr lang="en-CH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F</a:t>
            </a:r>
            <a:r>
              <a:rPr lang="en-CH" sz="1600" dirty="0"/>
              <a:t>lattened to 300-d vector for algorithmic convenience</a:t>
            </a:r>
          </a:p>
          <a:p>
            <a:endParaRPr lang="en-GB" sz="1400" dirty="0"/>
          </a:p>
          <a:p>
            <a:r>
              <a:rPr lang="en-CH" sz="14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dirty="0"/>
              <a:t>KNN regressor: k=4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CH" sz="1400" dirty="0"/>
              <a:t>amming loss as distance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S</a:t>
            </a:r>
            <a:r>
              <a:rPr lang="en-CH" sz="1400" dirty="0"/>
              <a:t>imiar to levenstein distance but normalized by length of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Parameters tuned </a:t>
            </a:r>
          </a:p>
          <a:p>
            <a:r>
              <a:rPr lang="en-GB" sz="1400" b="1" dirty="0"/>
              <a:t>P</a:t>
            </a:r>
            <a:r>
              <a:rPr lang="en-CH" sz="14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/>
              <a:t>Spearman rank correlation &amp; mean squared error (MSE) (based on natural logarithm level)</a:t>
            </a:r>
            <a:endParaRPr lang="en-CH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7D8A-A2AB-1B47-A3BE-D8037E705632}"/>
              </a:ext>
            </a:extLst>
          </p:cNvPr>
          <p:cNvSpPr txBox="1"/>
          <p:nvPr/>
        </p:nvSpPr>
        <p:spPr>
          <a:xfrm>
            <a:off x="7173739" y="1220396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</a:t>
            </a:r>
            <a:endParaRPr lang="en-CH" dirty="0"/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51816124-8E81-2F41-971B-DC890F67E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3281"/>
              </p:ext>
            </p:extLst>
          </p:nvPr>
        </p:nvGraphicFramePr>
        <p:xfrm>
          <a:off x="5616625" y="1700808"/>
          <a:ext cx="537353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122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/>
                        <a:t>W</a:t>
                      </a:r>
                      <a:r>
                        <a:rPr lang="en-CH" b="1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0.324 </a:t>
                      </a:r>
                      <a:r>
                        <a:rPr lang="en-CH" dirty="0">
                          <a:solidFill>
                            <a:schemeClr val="tx1"/>
                          </a:solidFill>
                        </a:rPr>
                        <a:t>(p-value&lt;0.01)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007A96"/>
                          </a:solidFill>
                        </a:rPr>
                        <a:t>W</a:t>
                      </a:r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ithout </a:t>
                      </a:r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0.690 (p-value&lt;0.01)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>
                          <a:solidFill>
                            <a:srgbClr val="007A96"/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F1EE9-BF33-0746-A35A-B6A773EF7DCD}"/>
              </a:ext>
            </a:extLst>
          </p:cNvPr>
          <p:cNvSpPr txBox="1"/>
          <p:nvPr/>
        </p:nvSpPr>
        <p:spPr>
          <a:xfrm>
            <a:off x="5767171" y="3790145"/>
            <a:ext cx="629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C00000"/>
                </a:solidFill>
              </a:rPr>
              <a:t>KNN performs better without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00000"/>
                </a:solidFill>
              </a:rPr>
              <a:t>Rank </a:t>
            </a:r>
            <a:r>
              <a:rPr lang="en-GB" b="1" dirty="0" err="1">
                <a:solidFill>
                  <a:srgbClr val="C00000"/>
                </a:solidFill>
              </a:rPr>
              <a:t>correaltion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CH" b="1" dirty="0">
                <a:solidFill>
                  <a:srgbClr val="C00000"/>
                </a:solidFill>
              </a:rPr>
              <a:t>shows moderate-strong correlation </a:t>
            </a:r>
          </a:p>
        </p:txBody>
      </p:sp>
    </p:spTree>
    <p:extLst>
      <p:ext uri="{BB962C8B-B14F-4D97-AF65-F5344CB8AC3E}">
        <p14:creationId xmlns:p14="http://schemas.microsoft.com/office/powerpoint/2010/main" val="109805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92963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original data and data augmentation:</a:t>
            </a:r>
          </a:p>
          <a:p>
            <a:pPr>
              <a:lnSpc>
                <a:spcPct val="13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simplest K nearest neighbor regressor (no restriction on data size)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76995" y="1360645"/>
            <a:ext cx="45847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b="1" dirty="0"/>
              <a:t>Dataset</a:t>
            </a:r>
            <a:r>
              <a:rPr lang="en-CH" sz="1600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 original data: 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train:test</a:t>
            </a:r>
            <a:r>
              <a:rPr lang="en-GB" sz="1400" dirty="0"/>
              <a:t> =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Randomly selected from 5700 augmented </a:t>
            </a:r>
            <a:r>
              <a:rPr lang="en-GB" sz="1400" dirty="0" err="1"/>
              <a:t>traning</a:t>
            </a:r>
            <a:r>
              <a:rPr lang="en-GB" sz="1400" dirty="0"/>
              <a:t> data</a:t>
            </a:r>
          </a:p>
          <a:p>
            <a:endParaRPr lang="en-CH" sz="1600" dirty="0"/>
          </a:p>
          <a:p>
            <a:r>
              <a:rPr lang="en-CH" sz="1600" b="1" dirty="0"/>
              <a:t>Input</a:t>
            </a:r>
            <a:r>
              <a:rPr lang="en-CH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15 X 20 positional encoded matrix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F</a:t>
            </a:r>
            <a:r>
              <a:rPr lang="en-CH" sz="1600" dirty="0"/>
              <a:t>lattened to 300-d vector for algorithmic convenience</a:t>
            </a:r>
          </a:p>
          <a:p>
            <a:endParaRPr lang="en-GB" sz="1400" dirty="0"/>
          </a:p>
          <a:p>
            <a:r>
              <a:rPr lang="en-CH" sz="14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dirty="0"/>
              <a:t>KNN regressor : k = 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H</a:t>
            </a:r>
            <a:r>
              <a:rPr lang="en-CH" sz="1400" dirty="0"/>
              <a:t>amming loss as distance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S</a:t>
            </a:r>
            <a:r>
              <a:rPr lang="en-CH" sz="1400" dirty="0"/>
              <a:t>imiar to levenstein distance but normalized by length of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Parameters tuned </a:t>
            </a:r>
          </a:p>
          <a:p>
            <a:r>
              <a:rPr lang="en-GB" sz="1400" b="1" dirty="0"/>
              <a:t>P</a:t>
            </a:r>
            <a:r>
              <a:rPr lang="en-CH" sz="14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/>
              <a:t>Spearman rank correlation &amp; mean squared error (MSE) (based on natural logarithm level)</a:t>
            </a:r>
            <a:endParaRPr lang="en-CH" sz="1400" dirty="0"/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0743F5F8-5B2D-2245-A40D-386825E7C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838" y="1844824"/>
            <a:ext cx="4932139" cy="34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647D1F-C8E7-0D46-9014-3708C53FE116}"/>
              </a:ext>
            </a:extLst>
          </p:cNvPr>
          <p:cNvSpPr txBox="1"/>
          <p:nvPr/>
        </p:nvSpPr>
        <p:spPr>
          <a:xfrm>
            <a:off x="5968581" y="5357124"/>
            <a:ext cx="5453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 performs better without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predidcted value shifted by larger error with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KNN can’t handle noise very well, only extropolate values from distance relationships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47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data augmentation and Res-CNN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506EE1-C778-DA44-A01D-B0324C7CF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77075"/>
              </p:ext>
            </p:extLst>
          </p:nvPr>
        </p:nvGraphicFramePr>
        <p:xfrm>
          <a:off x="5723585" y="2187586"/>
          <a:ext cx="537353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122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1" dirty="0"/>
                        <a:t>W</a:t>
                      </a:r>
                      <a:r>
                        <a:rPr lang="en-CH" b="1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</a:t>
                      </a:r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ithout augmentation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NA, model not converge due to too small data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C1739DC-E7B5-B74F-BDF7-35A72F6B86E6}"/>
              </a:ext>
            </a:extLst>
          </p:cNvPr>
          <p:cNvSpPr txBox="1"/>
          <p:nvPr/>
        </p:nvSpPr>
        <p:spPr>
          <a:xfrm>
            <a:off x="7389763" y="1624558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07033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312647" cy="121753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Res-CNN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Res-CNN architecture training history shows training loss approaches 0 with more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epochs, validation loss oscillates, perhaps due to stuck in local minimum or overfits the training set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2E916-0117-EB4D-BBB8-300BA7685339}"/>
              </a:ext>
            </a:extLst>
          </p:cNvPr>
          <p:cNvSpPr txBox="1"/>
          <p:nvPr/>
        </p:nvSpPr>
        <p:spPr>
          <a:xfrm>
            <a:off x="5615772" y="63129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Epochs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1E873B4D-BC44-274E-B4A5-D08C2D7EE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1" y="1685096"/>
            <a:ext cx="10280354" cy="46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18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874980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simple KNN slightly outperforms Res-CNN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A9AF09F-DA86-CF41-8F46-A2FFB89B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45543"/>
              </p:ext>
            </p:extLst>
          </p:nvPr>
        </p:nvGraphicFramePr>
        <p:xfrm>
          <a:off x="5373539" y="2187586"/>
          <a:ext cx="5723584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247">
                  <a:extLst>
                    <a:ext uri="{9D8B030D-6E8A-4147-A177-3AD203B41FA5}">
                      <a16:colId xmlns:a16="http://schemas.microsoft.com/office/drawing/2014/main" val="3945028708"/>
                    </a:ext>
                  </a:extLst>
                </a:gridCol>
                <a:gridCol w="2147566">
                  <a:extLst>
                    <a:ext uri="{9D8B030D-6E8A-4147-A177-3AD203B41FA5}">
                      <a16:colId xmlns:a16="http://schemas.microsoft.com/office/drawing/2014/main" val="551354411"/>
                    </a:ext>
                  </a:extLst>
                </a:gridCol>
                <a:gridCol w="1840771">
                  <a:extLst>
                    <a:ext uri="{9D8B030D-6E8A-4147-A177-3AD203B41FA5}">
                      <a16:colId xmlns:a16="http://schemas.microsoft.com/office/drawing/2014/main" val="3522211894"/>
                    </a:ext>
                  </a:extLst>
                </a:gridCol>
              </a:tblGrid>
              <a:tr h="35583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 correlation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MSE (log KD)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095323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/>
                        <a:t>KNN W</a:t>
                      </a:r>
                      <a:r>
                        <a:rPr lang="en-CH" b="0" dirty="0"/>
                        <a:t>ith </a:t>
                      </a:r>
                      <a:r>
                        <a:rPr lang="en-CH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1.200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36468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CH" b="1" dirty="0"/>
                        <a:t>Res-CNN with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/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C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498580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CH" b="1" dirty="0"/>
                        <a:t>KNN without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0.690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b="1" dirty="0">
                          <a:solidFill>
                            <a:srgbClr val="007A96"/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96096"/>
                  </a:ext>
                </a:extLst>
              </a:tr>
              <a:tr h="614173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Res-CNN W</a:t>
                      </a:r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ithout augmentation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NA, model not converge due to too small data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CH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77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239715-3720-D94A-B64A-DC5BD4DBCF81}"/>
              </a:ext>
            </a:extLst>
          </p:cNvPr>
          <p:cNvSpPr txBox="1"/>
          <p:nvPr/>
        </p:nvSpPr>
        <p:spPr>
          <a:xfrm>
            <a:off x="6612393" y="1628800"/>
            <a:ext cx="359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performance comparison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ECE15-D1E0-D442-801B-19ED4CBDC74E}"/>
              </a:ext>
            </a:extLst>
          </p:cNvPr>
          <p:cNvSpPr txBox="1"/>
          <p:nvPr/>
        </p:nvSpPr>
        <p:spPr>
          <a:xfrm>
            <a:off x="5319568" y="5577440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H" dirty="0"/>
              <a:t>Res-CNN shows worse MSE and slightly better rank correlation</a:t>
            </a:r>
          </a:p>
        </p:txBody>
      </p:sp>
    </p:spTree>
    <p:extLst>
      <p:ext uri="{BB962C8B-B14F-4D97-AF65-F5344CB8AC3E}">
        <p14:creationId xmlns:p14="http://schemas.microsoft.com/office/powerpoint/2010/main" val="3056930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2046058" cy="489517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with simple KNN slightly outperforms Res-CNN with data augmentation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DF70A-4706-D349-A0C1-1E10E01A6B9E}"/>
              </a:ext>
            </a:extLst>
          </p:cNvPr>
          <p:cNvSpPr/>
          <p:nvPr/>
        </p:nvSpPr>
        <p:spPr>
          <a:xfrm>
            <a:off x="428754" y="1012954"/>
            <a:ext cx="45847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b="1" dirty="0"/>
              <a:t>Dataset</a:t>
            </a:r>
            <a:r>
              <a:rPr lang="en-CH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Augmented training set: 4000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Randomly selected from 5700 augmented </a:t>
            </a:r>
            <a:r>
              <a:rPr lang="en-GB" sz="1600" dirty="0" err="1"/>
              <a:t>traning</a:t>
            </a:r>
            <a:r>
              <a:rPr lang="en-GB" sz="1600" dirty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Train: Test = 80:20</a:t>
            </a:r>
          </a:p>
          <a:p>
            <a:endParaRPr lang="en-CH" dirty="0"/>
          </a:p>
          <a:p>
            <a:r>
              <a:rPr lang="en-CH" b="1" dirty="0"/>
              <a:t>Input</a:t>
            </a:r>
            <a:r>
              <a:rPr lang="en-CH" dirty="0"/>
              <a:t>: </a:t>
            </a:r>
          </a:p>
          <a:p>
            <a:pPr marL="285750" indent="-285750">
              <a:buFontTx/>
              <a:buChar char="-"/>
            </a:pPr>
            <a:r>
              <a:rPr lang="en-CH" dirty="0"/>
              <a:t>15 X 20 positional encoded matrix</a:t>
            </a:r>
          </a:p>
          <a:p>
            <a:endParaRPr lang="en-GB" sz="1600" dirty="0"/>
          </a:p>
          <a:p>
            <a:r>
              <a:rPr lang="en-CH" sz="1600" b="1" dirty="0"/>
              <a:t>Model: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600" dirty="0"/>
              <a:t>Res-CNN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</a:t>
            </a:r>
            <a:r>
              <a:rPr lang="en-CH" sz="1600" dirty="0"/>
              <a:t>imilar model architecture to task1 adapted to regression</a:t>
            </a:r>
          </a:p>
          <a:p>
            <a:r>
              <a:rPr lang="en-GB" sz="1600" b="1" dirty="0"/>
              <a:t>P</a:t>
            </a:r>
            <a:r>
              <a:rPr lang="en-CH" sz="1600" b="1" dirty="0"/>
              <a:t>erformance evaluation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600" dirty="0"/>
              <a:t>Spearman rank correlation &amp; mean squared error (MSE) (based on natural logarithm level)</a:t>
            </a:r>
            <a:endParaRPr lang="en-CH" sz="16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EDAB773A-8683-3246-BF21-6A026F335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23" y="1544328"/>
            <a:ext cx="5827540" cy="42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8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397125"/>
            <a:ext cx="12169352" cy="100542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sz="2400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</a:t>
            </a:r>
          </a:p>
          <a:p>
            <a:pPr marL="342900" indent="-342900">
              <a:buAutoNum type="arabicPeriod"/>
            </a:pPr>
            <a:r>
              <a:rPr lang="en-US" dirty="0"/>
              <a:t>Challenging task to predict </a:t>
            </a:r>
            <a:r>
              <a:rPr lang="en-US" dirty="0" err="1"/>
              <a:t>acurrately</a:t>
            </a:r>
            <a:r>
              <a:rPr lang="en-US" dirty="0"/>
              <a:t> with low data regime</a:t>
            </a:r>
            <a:endParaRPr lang="en-CH" dirty="0"/>
          </a:p>
          <a:p>
            <a:pPr marL="342900" indent="-342900">
              <a:buAutoNum type="arabicPeriod"/>
            </a:pPr>
            <a:r>
              <a:rPr lang="en-GB" dirty="0"/>
              <a:t>W</a:t>
            </a:r>
            <a:r>
              <a:rPr lang="en-CH" dirty="0"/>
              <a:t>ith data augmentation scheme: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CH" dirty="0"/>
              <a:t>KNN performs worse than without augmentation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dirty="0">
                <a:solidFill>
                  <a:srgbClr val="00B050"/>
                </a:solidFill>
              </a:rPr>
              <a:t>Pros: </a:t>
            </a:r>
            <a:r>
              <a:rPr lang="en-GB" dirty="0"/>
              <a:t>Might perform well under low data regime given selection of representative training data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CH" dirty="0">
                <a:solidFill>
                  <a:srgbClr val="C00000"/>
                </a:solidFill>
              </a:rPr>
              <a:t>ons</a:t>
            </a:r>
            <a:r>
              <a:rPr lang="en-CH" dirty="0"/>
              <a:t>: KNN extropolate distance relationships between data points and performs weighted sum of neighbors </a:t>
            </a:r>
          </a:p>
          <a:p>
            <a:pPr marL="1314450" lvl="2" indent="-400050">
              <a:buFont typeface="+mj-lt"/>
              <a:buAutoNum type="romanLcPeriod"/>
            </a:pPr>
            <a:endParaRPr lang="en-CH" dirty="0"/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Res-CNN performs better with augmentation 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>
                <a:solidFill>
                  <a:srgbClr val="00B050"/>
                </a:solidFill>
              </a:rPr>
              <a:t>Pros: </a:t>
            </a:r>
            <a:r>
              <a:rPr lang="en-US" dirty="0"/>
              <a:t>Neural networks learns well with noisy and synthetic data</a:t>
            </a:r>
            <a:endParaRPr lang="en-US" dirty="0">
              <a:solidFill>
                <a:srgbClr val="00B050"/>
              </a:solidFill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dirty="0">
                <a:solidFill>
                  <a:srgbClr val="C00000"/>
                </a:solidFill>
              </a:rPr>
              <a:t>Cons: </a:t>
            </a:r>
            <a:r>
              <a:rPr lang="en-US" dirty="0"/>
              <a:t>Deep learning requires larger dataset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21E309-1F3B-C84B-952D-C6F26AE9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55" y="4436621"/>
            <a:ext cx="3168352" cy="22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5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260971" y="397125"/>
            <a:ext cx="12169352" cy="100542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2: Predicting the Affinity of Novel Trastuzumab Variants Towards HER2</a:t>
            </a:r>
            <a:endParaRPr lang="en-GB" sz="2400" dirty="0"/>
          </a:p>
          <a:p>
            <a:pPr>
              <a:lnSpc>
                <a:spcPct val="130000"/>
              </a:lnSpc>
            </a:pP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837035" y="922613"/>
            <a:ext cx="102251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Future perspective:</a:t>
            </a:r>
          </a:p>
          <a:p>
            <a:pPr marL="342900" indent="-342900">
              <a:buAutoNum type="arabicPeriod"/>
            </a:pPr>
            <a:r>
              <a:rPr lang="en-GB" dirty="0"/>
              <a:t>More robust data augmentation techniques can be experimented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e.g. </a:t>
            </a:r>
            <a:r>
              <a:rPr lang="en-GB" dirty="0">
                <a:solidFill>
                  <a:srgbClr val="956013"/>
                </a:solidFill>
              </a:rPr>
              <a:t>masking tokens in AA sequences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Literature</a:t>
            </a:r>
            <a:r>
              <a:rPr lang="en-GB" baseline="30000" dirty="0"/>
              <a:t>1</a:t>
            </a:r>
            <a:r>
              <a:rPr lang="en-GB" dirty="0"/>
              <a:t> highlights other robust augmentation skills however without providing example code and algorithm, challenging to implement within limited timeframe</a:t>
            </a:r>
          </a:p>
          <a:p>
            <a:pPr lvl="1"/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Transfer learning with pretrained protein properties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Not so many large-scale affinity prediction data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there might be other protein properties prediction dataset available, pretrained model can be used to initiate training =&gt; needs further research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 more robust prediction algorithms (or postulate mathematical relationships between features and affinity 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Check prediction outliers to diagnose wrong prediction</a:t>
            </a:r>
          </a:p>
          <a:p>
            <a:endParaRPr lang="en-GB" dirty="0"/>
          </a:p>
          <a:p>
            <a:r>
              <a:rPr lang="en-GB" dirty="0"/>
              <a:t>5.   </a:t>
            </a:r>
            <a:r>
              <a:rPr lang="en-GB" b="1" dirty="0"/>
              <a:t>Best approach: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GB" b="1" dirty="0"/>
              <a:t>Generate more data with experiment measurement </a:t>
            </a:r>
            <a:r>
              <a:rPr lang="en-GB" b="1" dirty="0">
                <a:sym typeface="Wingdings" pitchFamily="2" charset="2"/>
              </a:rPr>
              <a:t> (if possible)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GB" dirty="0">
                <a:sym typeface="Wingdings" pitchFamily="2" charset="2"/>
              </a:rPr>
              <a:t>Molecular simulation to mimic protein-antibody binding </a:t>
            </a:r>
            <a:r>
              <a:rPr lang="en-GB" dirty="0" err="1">
                <a:sym typeface="Wingdings" pitchFamily="2" charset="2"/>
              </a:rPr>
              <a:t>affnity</a:t>
            </a:r>
            <a:r>
              <a:rPr lang="en-GB" dirty="0">
                <a:sym typeface="Wingdings" pitchFamily="2" charset="2"/>
              </a:rPr>
              <a:t> as ground truth…(less recommended)</a:t>
            </a:r>
          </a:p>
          <a:p>
            <a:pPr lvl="1"/>
            <a:endParaRPr lang="en-CH" b="1" dirty="0"/>
          </a:p>
          <a:p>
            <a:r>
              <a:rPr lang="en-US" sz="2000" b="1" dirty="0"/>
              <a:t> </a:t>
            </a:r>
          </a:p>
          <a:p>
            <a:pPr marL="800100" lvl="1" indent="-342900">
              <a:buAutoNum type="romanLcPeriod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477C-2A80-3B4C-A5B2-9E3E9BE19A0E}"/>
              </a:ext>
            </a:extLst>
          </p:cNvPr>
          <p:cNvSpPr txBox="1"/>
          <p:nvPr/>
        </p:nvSpPr>
        <p:spPr>
          <a:xfrm>
            <a:off x="0" y="6636558"/>
            <a:ext cx="1125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H" sz="700" dirty="0"/>
              <a:t>[1] </a:t>
            </a:r>
            <a:r>
              <a:rPr lang="en-GB" sz="700" dirty="0" err="1"/>
              <a:t>Hongyu</a:t>
            </a:r>
            <a:r>
              <a:rPr lang="en-GB" sz="700" dirty="0"/>
              <a:t> Shen, Layne C. Price, Taha </a:t>
            </a:r>
            <a:r>
              <a:rPr lang="en-GB" sz="700" dirty="0" err="1"/>
              <a:t>Bahadori</a:t>
            </a:r>
            <a:r>
              <a:rPr lang="en-GB" sz="700" dirty="0"/>
              <a:t>, Franziska Seeger </a:t>
            </a:r>
            <a:r>
              <a:rPr lang="en-GB" sz="700" b="1" dirty="0" err="1"/>
              <a:t>doi</a:t>
            </a:r>
            <a:r>
              <a:rPr lang="en-GB" sz="700" b="1" dirty="0"/>
              <a:t>:</a:t>
            </a:r>
            <a:r>
              <a:rPr lang="en-GB" sz="700" dirty="0"/>
              <a:t> https://</a:t>
            </a:r>
            <a:r>
              <a:rPr lang="en-GB" sz="700" dirty="0" err="1"/>
              <a:t>doi.org</a:t>
            </a:r>
            <a:r>
              <a:rPr lang="en-GB" sz="700" dirty="0"/>
              <a:t>/10.1101/2021.02.18.431877</a:t>
            </a:r>
          </a:p>
          <a:p>
            <a:endParaRPr lang="en-CH" sz="700" dirty="0"/>
          </a:p>
        </p:txBody>
      </p:sp>
    </p:spTree>
    <p:extLst>
      <p:ext uri="{BB962C8B-B14F-4D97-AF65-F5344CB8AC3E}">
        <p14:creationId xmlns:p14="http://schemas.microsoft.com/office/powerpoint/2010/main" val="117790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Thank you!</a:t>
            </a:r>
            <a:br>
              <a:rPr lang="en-GB" dirty="0"/>
            </a:br>
            <a:r>
              <a:rPr lang="en-GB" sz="2200" b="0" dirty="0"/>
              <a:t>For details of implementation (code) please check: </a:t>
            </a:r>
            <a:br>
              <a:rPr lang="en-GB" sz="2200" b="0" dirty="0"/>
            </a:br>
            <a:r>
              <a:rPr lang="en-GB" sz="2200" b="0" dirty="0"/>
              <a:t>https://</a:t>
            </a:r>
            <a:r>
              <a:rPr lang="en-GB" sz="2200" b="0" dirty="0" err="1"/>
              <a:t>github.com</a:t>
            </a:r>
            <a:r>
              <a:rPr lang="en-GB" sz="2200" b="0" dirty="0"/>
              <a:t>/</a:t>
            </a:r>
            <a:r>
              <a:rPr lang="en-GB" sz="2200" b="0" dirty="0" err="1"/>
              <a:t>PinaColadast</a:t>
            </a:r>
            <a:r>
              <a:rPr lang="en-GB" sz="2200" b="0" dirty="0"/>
              <a:t>/CDR3_prediction_case</a:t>
            </a:r>
            <a:br>
              <a:rPr lang="en-GB" sz="2400" b="0" dirty="0"/>
            </a:br>
            <a:br>
              <a:rPr lang="en-GB" dirty="0"/>
            </a:br>
            <a:endParaRPr lang="en-GB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6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3069283" y="3013349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Q</a:t>
            </a:r>
            <a:r>
              <a:rPr lang="en-CH" sz="2400" dirty="0"/>
              <a:t>uality control and exploratory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457036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5556B9-9919-2D4C-901D-5A3F4603A67D}"/>
              </a:ext>
            </a:extLst>
          </p:cNvPr>
          <p:cNvSpPr txBox="1"/>
          <p:nvPr/>
        </p:nvSpPr>
        <p:spPr>
          <a:xfrm>
            <a:off x="4509443" y="2852769"/>
            <a:ext cx="414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Back-up Slides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71DB-82CD-C949-A438-A45E7220A3B8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F935-AE03-D04B-89A6-CDFC8889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D39BD-D39F-5D4D-8738-2F90A133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quality check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43445" y="1268760"/>
            <a:ext cx="1000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Phred Score (Q score), thershold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CH" dirty="0">
                <a:solidFill>
                  <a:srgbClr val="FF0000"/>
                </a:solidFill>
              </a:rPr>
              <a:t>Exclude</a:t>
            </a:r>
            <a:r>
              <a:rPr lang="en-CH" dirty="0"/>
              <a:t> any sequence with if any base with Q score </a:t>
            </a:r>
            <a:r>
              <a:rPr lang="en-CH" dirty="0">
                <a:solidFill>
                  <a:srgbClr val="FF0000"/>
                </a:solidFill>
              </a:rPr>
              <a:t>less </a:t>
            </a:r>
            <a:r>
              <a:rPr lang="en-CH" dirty="0"/>
              <a:t>than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A</a:t>
            </a:r>
            <a:r>
              <a:rPr lang="en-CH" dirty="0"/>
              <a:t> rule of thumb cut-off is 20~30, apply an intermediate thereshold 25 should guarantee high sequence quality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62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Applied Q score to ensure sequence quality control: 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8BD001C-9060-7A40-A5A7-736436DA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15" y="2653808"/>
            <a:ext cx="495200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D1539D9-BE76-B047-B99E-C99F1B1E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22" y="2593973"/>
            <a:ext cx="5133688" cy="37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76FC34-0828-3743-A77C-27BF25DC1EBD}"/>
              </a:ext>
            </a:extLst>
          </p:cNvPr>
          <p:cNvSpPr txBox="1"/>
          <p:nvPr/>
        </p:nvSpPr>
        <p:spPr>
          <a:xfrm>
            <a:off x="1527314" y="6245429"/>
            <a:ext cx="96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Figure 1: histgrams of binders and non-binders min.Q score distrubtion. All sequences show min.Q score larger than 20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7C90B-F475-9B49-8FAD-C35BFE74DB7D}"/>
              </a:ext>
            </a:extLst>
          </p:cNvPr>
          <p:cNvSpPr txBox="1"/>
          <p:nvPr/>
        </p:nvSpPr>
        <p:spPr>
          <a:xfrm>
            <a:off x="-31194" y="659030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[1] Q-score calculated referencing </a:t>
            </a:r>
            <a:r>
              <a:rPr lang="en-GB" sz="1000" dirty="0"/>
              <a:t>https://drive5.com/</a:t>
            </a:r>
            <a:r>
              <a:rPr lang="en-GB" sz="1000" dirty="0" err="1"/>
              <a:t>usearch</a:t>
            </a:r>
            <a:r>
              <a:rPr lang="en-GB" sz="1000" dirty="0"/>
              <a:t>/manual/</a:t>
            </a:r>
            <a:r>
              <a:rPr lang="en-GB" sz="1000" dirty="0" err="1"/>
              <a:t>quality_score.html</a:t>
            </a:r>
            <a:r>
              <a:rPr lang="en-CH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64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966979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quality check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70911-BE5E-C846-BCA8-A7701653B030}"/>
              </a:ext>
            </a:extLst>
          </p:cNvPr>
          <p:cNvSpPr txBox="1"/>
          <p:nvPr/>
        </p:nvSpPr>
        <p:spPr>
          <a:xfrm>
            <a:off x="343445" y="1268760"/>
            <a:ext cx="1000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Q score with  thershold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CH" dirty="0">
                <a:solidFill>
                  <a:srgbClr val="FF0000"/>
                </a:solidFill>
              </a:rPr>
              <a:t>Exclude</a:t>
            </a:r>
            <a:r>
              <a:rPr lang="en-CH" dirty="0"/>
              <a:t> any sequence with if any base with Q score </a:t>
            </a:r>
            <a:r>
              <a:rPr lang="en-CH" dirty="0">
                <a:solidFill>
                  <a:srgbClr val="FF0000"/>
                </a:solidFill>
              </a:rPr>
              <a:t>less </a:t>
            </a:r>
            <a:r>
              <a:rPr lang="en-CH" dirty="0"/>
              <a:t>than </a:t>
            </a:r>
            <a:r>
              <a:rPr lang="en-CH" dirty="0">
                <a:solidFill>
                  <a:srgbClr val="FF0000"/>
                </a:solidFill>
              </a:rPr>
              <a:t>25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GB" dirty="0"/>
              <a:t>A</a:t>
            </a:r>
            <a:r>
              <a:rPr lang="en-CH" dirty="0"/>
              <a:t> rule of thumb cut-off is 20~30, apply a moderate thereshold 25 should guarantee high sequence quality </a:t>
            </a:r>
          </a:p>
          <a:p>
            <a:pPr lvl="2"/>
            <a:endParaRPr lang="en-CH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Deleted </a:t>
            </a:r>
            <a:r>
              <a:rPr lang="en-CH" dirty="0"/>
              <a:t>repetitive binders and non-binders with identical CDR3 amino acid sequence, however with altered CDR3 </a:t>
            </a:r>
            <a:r>
              <a:rPr lang="en-GB" dirty="0"/>
              <a:t>nucleotide sequence (due to codon degeneracy)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77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Applied Q score to ensure sequence quality control (QC):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7C90B-F475-9B49-8FAD-C35BFE74DB7D}"/>
              </a:ext>
            </a:extLst>
          </p:cNvPr>
          <p:cNvSpPr txBox="1"/>
          <p:nvPr/>
        </p:nvSpPr>
        <p:spPr>
          <a:xfrm>
            <a:off x="-31194" y="659030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000" dirty="0"/>
              <a:t>[1] Q-score calculated referencing </a:t>
            </a:r>
            <a:r>
              <a:rPr lang="en-GB" sz="1000" dirty="0"/>
              <a:t>https://drive5.com/</a:t>
            </a:r>
            <a:r>
              <a:rPr lang="en-GB" sz="1000" dirty="0" err="1"/>
              <a:t>usearch</a:t>
            </a:r>
            <a:r>
              <a:rPr lang="en-GB" sz="1000" dirty="0"/>
              <a:t>/manual/</a:t>
            </a:r>
            <a:r>
              <a:rPr lang="en-GB" sz="1000" dirty="0" err="1"/>
              <a:t>quality_score.html</a:t>
            </a:r>
            <a:r>
              <a:rPr lang="en-CH" sz="1000" dirty="0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A2B2EF-F640-0645-92F9-95BDB3322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05656"/>
              </p:ext>
            </p:extLst>
          </p:nvPr>
        </p:nvGraphicFramePr>
        <p:xfrm>
          <a:off x="1629123" y="3587244"/>
          <a:ext cx="81248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206">
                  <a:extLst>
                    <a:ext uri="{9D8B030D-6E8A-4147-A177-3AD203B41FA5}">
                      <a16:colId xmlns:a16="http://schemas.microsoft.com/office/drawing/2014/main" val="431275285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1845260364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4200622373"/>
                    </a:ext>
                  </a:extLst>
                </a:gridCol>
                <a:gridCol w="2031206">
                  <a:extLst>
                    <a:ext uri="{9D8B030D-6E8A-4147-A177-3AD203B41FA5}">
                      <a16:colId xmlns:a16="http://schemas.microsoft.com/office/drawing/2014/main" val="8362816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Number of B</a:t>
                      </a:r>
                      <a:r>
                        <a:rPr lang="en-CH" dirty="0"/>
                        <a:t>inder* entries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Number of Non-binder entries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00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r>
                        <a:rPr lang="en-CH" dirty="0"/>
                        <a:t>efore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After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Before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After QC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9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6146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dirty="0"/>
                        <a:t>3620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6398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F74BDA-59FC-EF46-847D-E4A42696397D}"/>
              </a:ext>
            </a:extLst>
          </p:cNvPr>
          <p:cNvSpPr txBox="1"/>
          <p:nvPr/>
        </p:nvSpPr>
        <p:spPr>
          <a:xfrm>
            <a:off x="343445" y="6169608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* note: for binders, two dataset was merged and performed quality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51BB2-F6CC-B046-9600-CE3D215B9BA4}"/>
              </a:ext>
            </a:extLst>
          </p:cNvPr>
          <p:cNvSpPr txBox="1"/>
          <p:nvPr/>
        </p:nvSpPr>
        <p:spPr>
          <a:xfrm>
            <a:off x="343445" y="5044692"/>
            <a:ext cx="661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=&gt; </a:t>
            </a:r>
            <a:r>
              <a:rPr lang="en-GB" b="1" dirty="0"/>
              <a:t>A</a:t>
            </a:r>
            <a:r>
              <a:rPr lang="en-CH" b="1" dirty="0"/>
              <a:t>fter two steps, </a:t>
            </a:r>
            <a:r>
              <a:rPr lang="en-GB" b="1" dirty="0"/>
              <a:t>data was used for downstream analysis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0127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amino acids (AAs) diversity analysis in CDR3 sequences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902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 of AA sequences : 15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Binders and non-binders differ mainly from position 5-13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CH" dirty="0"/>
              <a:t>osition 1-3 are moslty CSR, ending residues are YW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CH" dirty="0"/>
              <a:t>requency and compositions of A</a:t>
            </a:r>
            <a:r>
              <a:rPr lang="en-GB" dirty="0"/>
              <a:t>A</a:t>
            </a:r>
            <a:r>
              <a:rPr lang="en-CH" dirty="0"/>
              <a:t>s from pos. 5-13 vary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B58132-3B81-E94D-9684-E93F520F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51" y="2102718"/>
            <a:ext cx="7128792" cy="23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80D73A-9FDE-9047-862C-2C33E245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80" y="4467935"/>
            <a:ext cx="7128792" cy="23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9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10" name="文本框 76">
            <a:extLst>
              <a:ext uri="{FF2B5EF4-FFF2-40B4-BE49-F238E27FC236}">
                <a16:creationId xmlns:a16="http://schemas.microsoft.com/office/drawing/2014/main" id="{ADEFCA20-7B32-8847-9E69-20EC30A7BCD0}"/>
              </a:ext>
            </a:extLst>
          </p:cNvPr>
          <p:cNvSpPr txBox="1"/>
          <p:nvPr/>
        </p:nvSpPr>
        <p:spPr>
          <a:xfrm>
            <a:off x="693019" y="397125"/>
            <a:ext cx="10801200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 1: Predicting the binding status of novel Trastuzumab Variants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 err="1"/>
              <a:t>Jinyan</a:t>
            </a:r>
            <a:r>
              <a:rPr lang="en-GB" altLang="zh-CN" dirty="0"/>
              <a:t> Tao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4DC-1C7D-A844-9204-1B3EB77071C2}"/>
              </a:ext>
            </a:extLst>
          </p:cNvPr>
          <p:cNvSpPr txBox="1"/>
          <p:nvPr/>
        </p:nvSpPr>
        <p:spPr>
          <a:xfrm>
            <a:off x="4797475" y="2708920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engineering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77571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enomic location for PPARD">
            <a:extLst>
              <a:ext uri="{FF2B5EF4-FFF2-40B4-BE49-F238E27FC236}">
                <a16:creationId xmlns:a16="http://schemas.microsoft.com/office/drawing/2014/main" id="{CADFC075-36B7-4640-B09A-4B627891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4D54D-C1CA-ED4A-A052-0C3B66E0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DB29-C600-2243-A570-10BE68E36EA0}" type="datetime1">
              <a:rPr lang="de-CH" altLang="zh-CN" smtClean="0"/>
              <a:t>01.08.21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B190F-5A7A-B84D-A0A6-AAC32FB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2B6A-DC41-BB43-AD87-3DCF8B95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Jinyan Tao</a:t>
            </a:r>
            <a:endParaRPr lang="zh-CN" altLang="en-US" dirty="0"/>
          </a:p>
        </p:txBody>
      </p:sp>
      <p:sp>
        <p:nvSpPr>
          <p:cNvPr id="12" name="文本框 76">
            <a:extLst>
              <a:ext uri="{FF2B5EF4-FFF2-40B4-BE49-F238E27FC236}">
                <a16:creationId xmlns:a16="http://schemas.microsoft.com/office/drawing/2014/main" id="{8B86EB07-A3F0-764A-877A-8A0A26BFFE93}"/>
              </a:ext>
            </a:extLst>
          </p:cNvPr>
          <p:cNvSpPr txBox="1"/>
          <p:nvPr/>
        </p:nvSpPr>
        <p:spPr>
          <a:xfrm>
            <a:off x="312258" y="327753"/>
            <a:ext cx="11216253" cy="525488"/>
          </a:xfrm>
          <a:prstGeom prst="rect">
            <a:avLst/>
          </a:prstGeom>
          <a:noFill/>
        </p:spPr>
        <p:txBody>
          <a:bodyPr wrap="square" lIns="91400" tIns="45700" rIns="91400" bIns="457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engineering of CDR3 AA sequences representation </a:t>
            </a:r>
            <a:endParaRPr lang="zh-CN" altLang="en-US" sz="2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38FD-6C9B-2F4F-8C57-B2A6A906F440}"/>
              </a:ext>
            </a:extLst>
          </p:cNvPr>
          <p:cNvSpPr txBox="1"/>
          <p:nvPr/>
        </p:nvSpPr>
        <p:spPr>
          <a:xfrm>
            <a:off x="312258" y="853241"/>
            <a:ext cx="90217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challenges: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To transform string-like AA sequences to machine readable numeric values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</a:rPr>
              <a:t>Solutions</a:t>
            </a:r>
            <a:r>
              <a:rPr lang="en-GB" dirty="0"/>
              <a:t>: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Natural language processing (NLP) approach to learn the data representation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Binary encoding representing ab /presence of AAs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Protein descriptors (protein fingerprints, electrostatic potential properties descriptors etc.   )</a:t>
            </a:r>
          </a:p>
          <a:p>
            <a:pPr marL="1257300" lvl="2" indent="-342900">
              <a:buFont typeface="+mj-lt"/>
              <a:buAutoNum type="romanUcPeriod"/>
            </a:pPr>
            <a:endParaRPr lang="en-GB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GB" dirty="0"/>
              <a:t>To reserve positional relationships of AA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</a:rPr>
              <a:t>Solutions</a:t>
            </a:r>
            <a:r>
              <a:rPr lang="en-GB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Positional one-hot encoding of AAs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Explicit protein descriptors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3. To reserve functional properties of AA</a:t>
            </a:r>
          </a:p>
          <a:p>
            <a:pPr lvl="1">
              <a:buSzPts val="1800"/>
              <a:buFont typeface="Wingdings" pitchFamily="2" charset="2"/>
              <a:buChar char="ü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</a:rPr>
              <a:t>   Solutions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GB" dirty="0"/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Implicit categorical encoding of 20 natural AAs 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dirty="0"/>
              <a:t>Explicit protein descriptors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98DB6-F2BD-4C41-A338-3A6156F983D5}"/>
              </a:ext>
            </a:extLst>
          </p:cNvPr>
          <p:cNvSpPr txBox="1"/>
          <p:nvPr/>
        </p:nvSpPr>
        <p:spPr>
          <a:xfrm>
            <a:off x="0" y="6592431"/>
            <a:ext cx="4408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[1] Journal of Cheminformatics volume 5, Article number: 41 (2013) 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2938218426"/>
      </p:ext>
    </p:extLst>
  </p:cSld>
  <p:clrMapOvr>
    <a:masterClrMapping/>
  </p:clrMapOvr>
</p:sld>
</file>

<file path=ppt/theme/theme1.xml><?xml version="1.0" encoding="utf-8"?>
<a:theme xmlns:a="http://schemas.openxmlformats.org/drawingml/2006/main" name="eth_praesentation_16zu9_ETH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29058</TotalTime>
  <Words>3778</Words>
  <Application>Microsoft Macintosh PowerPoint</Application>
  <PresentationFormat>Custom</PresentationFormat>
  <Paragraphs>1004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40</vt:i4>
      </vt:variant>
    </vt:vector>
  </HeadingPairs>
  <TitlesOfParts>
    <vt:vector size="58" baseType="lpstr">
      <vt:lpstr>微软雅黑</vt:lpstr>
      <vt:lpstr>Arial</vt:lpstr>
      <vt:lpstr>Calibri</vt:lpstr>
      <vt:lpstr>Calibri Light</vt:lpstr>
      <vt:lpstr>Courier New</vt:lpstr>
      <vt:lpstr>Eras Light ITC</vt:lpstr>
      <vt:lpstr>Symbol</vt:lpstr>
      <vt:lpstr>Wingdings</vt:lpstr>
      <vt:lpstr>eth_praesentation_16zu9_ETH1</vt:lpstr>
      <vt:lpstr>Custom Design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For details of implementation (code) please check:  https://github.com/PinaColadast/CDR3_prediction_case  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jinyant10@gmail.com</dc:creator>
  <cp:lastModifiedBy>jinyant10@gmail.com</cp:lastModifiedBy>
  <cp:revision>898</cp:revision>
  <cp:lastPrinted>2020-06-16T11:40:15Z</cp:lastPrinted>
  <dcterms:created xsi:type="dcterms:W3CDTF">2019-12-07T11:09:06Z</dcterms:created>
  <dcterms:modified xsi:type="dcterms:W3CDTF">2021-08-01T21:24:39Z</dcterms:modified>
</cp:coreProperties>
</file>